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373" r:id="rId4"/>
    <p:sldId id="375" r:id="rId5"/>
    <p:sldId id="374" r:id="rId6"/>
    <p:sldId id="376" r:id="rId7"/>
    <p:sldId id="378" r:id="rId8"/>
    <p:sldId id="379" r:id="rId9"/>
    <p:sldId id="377" r:id="rId10"/>
    <p:sldId id="3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492" y="-84"/>
      </p:cViewPr>
      <p:guideLst>
        <p:guide orient="horz" pos="2160"/>
        <p:guide pos="2880"/>
      </p:guideLst>
    </p:cSldViewPr>
  </p:slideViewPr>
  <p:notesTextViewPr>
    <p:cViewPr>
      <p:scale>
        <a:sx n="100" d="100"/>
        <a:sy n="100" d="100"/>
      </p:scale>
      <p:origin x="0" y="0"/>
    </p:cViewPr>
  </p:notesTextViewPr>
  <p:sorterViewPr>
    <p:cViewPr>
      <p:scale>
        <a:sx n="80" d="100"/>
        <a:sy n="80" d="100"/>
      </p:scale>
      <p:origin x="0" y="426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E53488-272D-463B-B157-F0B7C1F81CDF}" type="datetimeFigureOut">
              <a:rPr lang="en-US" smtClean="0"/>
              <a:pPr/>
              <a:t>10/25/2010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0307B6-F69F-4D5F-BC9D-A3ED021E6FF8}" type="slidenum">
              <a:rPr lang="en-GB" smtClean="0"/>
              <a:pPr/>
              <a:t>‹#›</a:t>
            </a:fld>
            <a:endParaRPr lang="en-GB"/>
          </a:p>
        </p:txBody>
      </p:sp>
    </p:spTree>
    <p:extLst>
      <p:ext uri="{BB962C8B-B14F-4D97-AF65-F5344CB8AC3E}">
        <p14:creationId xmlns:p14="http://schemas.microsoft.com/office/powerpoint/2010/main" xmlns="" val="2510655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D11F8A-EE7A-4302-8843-869D07A528A7}" type="slidenum">
              <a:rPr lang="en-GB"/>
              <a:pPr/>
              <a:t>1</a:t>
            </a:fld>
            <a:endParaRPr lang="en-GB"/>
          </a:p>
        </p:txBody>
      </p:sp>
      <p:sp>
        <p:nvSpPr>
          <p:cNvPr id="209922" name="Rectangle 2"/>
          <p:cNvSpPr>
            <a:spLocks noGrp="1" noRot="1" noChangeAspect="1" noChangeArrowheads="1" noTextEdit="1"/>
          </p:cNvSpPr>
          <p:nvPr>
            <p:ph type="sldImg"/>
          </p:nvPr>
        </p:nvSpPr>
        <p:spPr>
          <a:ln/>
        </p:spPr>
      </p:sp>
      <p:sp>
        <p:nvSpPr>
          <p:cNvPr id="20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D475CD1F-AD9E-4853-A4D3-E624A5EEDFBF}" type="slidenum">
              <a:rPr lang="en-GB" smtClean="0">
                <a:ea typeface="ＭＳ Ｐゴシック" pitchFamily="34" charset="-128"/>
              </a:rPr>
              <a:pPr/>
              <a:t>10</a:t>
            </a:fld>
            <a:endParaRPr lang="en-GB" smtClean="0">
              <a:ea typeface="ＭＳ Ｐゴシック" pitchFamily="34" charset="-128"/>
            </a:endParaRPr>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8BD927-696C-41D5-834D-039762835A9D}"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620713"/>
            <a:ext cx="2071687" cy="5505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620713"/>
            <a:ext cx="6067425" cy="5505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95288" y="620713"/>
            <a:ext cx="8291512" cy="5505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fld id="{95E24771-CB21-467C-A39F-A1F96A55D6B0}" type="datetimeFigureOut">
              <a:rPr lang="en-US" smtClean="0"/>
              <a:pPr/>
              <a:t>10/25/2010</a:t>
            </a:fld>
            <a:endParaRPr lang="en-GB"/>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a:defRPr/>
            </a:lvl1pPr>
          </a:lstStyle>
          <a:p>
            <a:endParaRPr lang="en-GB"/>
          </a:p>
        </p:txBody>
      </p:sp>
      <p:sp>
        <p:nvSpPr>
          <p:cNvPr id="5" name="Slide Number Placeholder 4"/>
          <p:cNvSpPr>
            <a:spLocks noGrp="1"/>
          </p:cNvSpPr>
          <p:nvPr>
            <p:ph type="sldNum" sz="quarter" idx="12"/>
          </p:nvPr>
        </p:nvSpPr>
        <p:spPr>
          <a:xfrm>
            <a:off x="6553200" y="6245225"/>
            <a:ext cx="2133600" cy="476250"/>
          </a:xfrm>
          <a:prstGeom prst="rect">
            <a:avLst/>
          </a:prstGeom>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419600" y="2057400"/>
            <a:ext cx="3810000" cy="4114800"/>
          </a:xfrm>
        </p:spPr>
        <p:txBody>
          <a:bodyPr/>
          <a:lstStyle/>
          <a:p>
            <a:endParaRPr lang="en-GB"/>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2057400"/>
            <a:ext cx="7772400" cy="4114800"/>
          </a:xfrm>
        </p:spPr>
        <p:txBody>
          <a:bodyPr/>
          <a:lstStyle/>
          <a:p>
            <a:pPr lvl="0"/>
            <a:endParaRPr lang="en-GB" noProof="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2057400"/>
            <a:ext cx="7772400" cy="4114800"/>
          </a:xfrm>
        </p:spPr>
        <p:txBody>
          <a:bodyPr/>
          <a:lstStyle/>
          <a:p>
            <a:pPr lvl="0"/>
            <a:endParaRPr lang="en-GB" noProof="0"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245225"/>
            <a:ext cx="2133600" cy="476250"/>
          </a:xfrm>
        </p:spPr>
        <p:txBody>
          <a:bodyPr/>
          <a:lstStyle>
            <a:lvl1pPr>
              <a:defRPr/>
            </a:lvl1pPr>
          </a:lstStyle>
          <a:p>
            <a:fld id="{95E24771-CB21-467C-A39F-A1F96A55D6B0}" type="datetimeFigureOut">
              <a:rPr lang="en-US" smtClean="0"/>
              <a:pPr/>
              <a:t>10/25/2010</a:t>
            </a:fld>
            <a:endParaRPr lang="en-GB"/>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GB"/>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Date Placeholder 5"/>
          <p:cNvSpPr>
            <a:spLocks noGrp="1"/>
          </p:cNvSpPr>
          <p:nvPr>
            <p:ph type="dt" sz="half" idx="10"/>
          </p:nvPr>
        </p:nvSpPr>
        <p:spPr>
          <a:xfrm>
            <a:off x="457200" y="6245225"/>
            <a:ext cx="2133600" cy="476250"/>
          </a:xfrm>
        </p:spPr>
        <p:txBody>
          <a:bodyPr/>
          <a:lstStyle>
            <a:lvl1pPr>
              <a:defRPr/>
            </a:lvl1pPr>
          </a:lstStyle>
          <a:p>
            <a:fld id="{95E24771-CB21-467C-A39F-A1F96A55D6B0}" type="datetimeFigureOut">
              <a:rPr lang="en-US" smtClean="0"/>
              <a:pPr/>
              <a:t>10/25/2010</a:t>
            </a:fld>
            <a:endParaRPr lang="en-GB"/>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GB"/>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NewSection">
    <p:bg>
      <p:bgPr>
        <a:solidFill>
          <a:srgbClr val="FF00FF">
            <a:alpha val="56000"/>
          </a:srgb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522271"/>
          </a:xfrm>
        </p:spPr>
        <p:txBody>
          <a:bodyPr/>
          <a:lstStyle>
            <a:lvl1pPr>
              <a:defRPr b="1"/>
            </a:lvl1pPr>
          </a:lstStyle>
          <a:p>
            <a:r>
              <a:rPr lang="en-US" smtClean="0"/>
              <a:t>Click to edit Master title style</a:t>
            </a:r>
            <a:endParaRPr lang="en-US"/>
          </a:p>
        </p:txBody>
      </p:sp>
      <p:sp>
        <p:nvSpPr>
          <p:cNvPr id="3" name="Content Placeholder 2"/>
          <p:cNvSpPr>
            <a:spLocks noGrp="1"/>
          </p:cNvSpPr>
          <p:nvPr>
            <p:ph idx="1"/>
          </p:nvPr>
        </p:nvSpPr>
        <p:spPr>
          <a:xfrm>
            <a:off x="428596" y="1214422"/>
            <a:ext cx="8229600" cy="4697427"/>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2"/>
            <a:ext cx="8229600" cy="522271"/>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060575"/>
            <a:ext cx="4038600" cy="4065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60575"/>
            <a:ext cx="4038600" cy="4065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42862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95288" y="620713"/>
            <a:ext cx="8229600" cy="379395"/>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5E24771-CB21-467C-A39F-A1F96A55D6B0}" type="datetimeFigureOut">
              <a:rPr lang="en-US" smtClean="0"/>
              <a:pPr/>
              <a:t>10/25/2010</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8EB575ED-DA14-43A4-8C7A-555DF5D27D2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xfrm>
            <a:off x="395288" y="6207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dirty="0" smtClean="0"/>
          </a:p>
        </p:txBody>
      </p:sp>
      <p:sp>
        <p:nvSpPr>
          <p:cNvPr id="41987" name="Rectangle 3"/>
          <p:cNvSpPr>
            <a:spLocks noGrp="1" noChangeArrowheads="1"/>
          </p:cNvSpPr>
          <p:nvPr>
            <p:ph type="body" idx="1"/>
          </p:nvPr>
        </p:nvSpPr>
        <p:spPr bwMode="auto">
          <a:xfrm>
            <a:off x="457200" y="2060575"/>
            <a:ext cx="8229600" cy="40655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1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a:lvl1pPr>
          </a:lstStyle>
          <a:p>
            <a:fld id="{95E24771-CB21-467C-A39F-A1F96A55D6B0}" type="datetimeFigureOut">
              <a:rPr lang="en-US" smtClean="0"/>
              <a:pPr/>
              <a:t>10/25/2010</a:t>
            </a:fld>
            <a:endParaRPr lang="en-GB"/>
          </a:p>
        </p:txBody>
      </p:sp>
      <p:sp>
        <p:nvSpPr>
          <p:cNvPr id="41989" name="Rectangle 5"/>
          <p:cNvSpPr>
            <a:spLocks noGrp="1" noChangeArrowheads="1"/>
          </p:cNvSpPr>
          <p:nvPr>
            <p:ph type="ftr" sz="quarter" idx="3"/>
          </p:nvPr>
        </p:nvSpPr>
        <p:spPr bwMode="auto">
          <a:xfrm>
            <a:off x="3500430" y="6643710"/>
            <a:ext cx="2895600" cy="21429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200"/>
            </a:lvl1pPr>
          </a:lstStyle>
          <a:p>
            <a:endParaRPr lang="en-GB"/>
          </a:p>
        </p:txBody>
      </p:sp>
      <p:sp>
        <p:nvSpPr>
          <p:cNvPr id="41990" name="Rectangle 6"/>
          <p:cNvSpPr>
            <a:spLocks noGrp="1" noChangeArrowheads="1"/>
          </p:cNvSpPr>
          <p:nvPr>
            <p:ph type="sldNum" sz="quarter" idx="4"/>
          </p:nvPr>
        </p:nvSpPr>
        <p:spPr bwMode="auto">
          <a:xfrm>
            <a:off x="7010400" y="6572272"/>
            <a:ext cx="2133600" cy="2857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a:lvl1pPr>
          </a:lstStyle>
          <a:p>
            <a:fld id="{8EB575ED-DA14-43A4-8C7A-555DF5D27D26}" type="slidenum">
              <a:rPr lang="en-GB" smtClean="0"/>
              <a:pPr/>
              <a:t>‹#›</a:t>
            </a:fld>
            <a:endParaRPr lang="en-GB"/>
          </a:p>
        </p:txBody>
      </p:sp>
      <p:pic>
        <p:nvPicPr>
          <p:cNvPr id="41991" name="Picture 7" descr="Black1024"/>
          <p:cNvPicPr>
            <a:picLocks noChangeAspect="1" noChangeArrowheads="1"/>
          </p:cNvPicPr>
          <p:nvPr/>
        </p:nvPicPr>
        <p:blipFill>
          <a:blip r:embed="rId20" cstate="print"/>
          <a:srcRect/>
          <a:stretch>
            <a:fillRect/>
          </a:stretch>
        </p:blipFill>
        <p:spPr bwMode="auto">
          <a:xfrm>
            <a:off x="0" y="0"/>
            <a:ext cx="9144000" cy="514350"/>
          </a:xfrm>
          <a:prstGeom prst="rect">
            <a:avLst/>
          </a:prstGeom>
          <a:noFill/>
        </p:spPr>
      </p:pic>
      <p:sp>
        <p:nvSpPr>
          <p:cNvPr id="41993" name="Text Box 9"/>
          <p:cNvSpPr txBox="1">
            <a:spLocks noChangeArrowheads="1"/>
          </p:cNvSpPr>
          <p:nvPr/>
        </p:nvSpPr>
        <p:spPr bwMode="auto">
          <a:xfrm>
            <a:off x="0" y="6636401"/>
            <a:ext cx="3500429" cy="286232"/>
          </a:xfrm>
          <a:prstGeom prst="rect">
            <a:avLst/>
          </a:prstGeom>
          <a:noFill/>
          <a:ln>
            <a:noFill/>
            <a:headEnd/>
            <a:tailEnd/>
          </a:ln>
        </p:spPr>
        <p:style>
          <a:lnRef idx="2">
            <a:schemeClr val="accent5"/>
          </a:lnRef>
          <a:fillRef idx="1">
            <a:schemeClr val="lt1"/>
          </a:fillRef>
          <a:effectRef idx="0">
            <a:schemeClr val="accent5"/>
          </a:effectRef>
          <a:fontRef idx="minor">
            <a:schemeClr val="dk1"/>
          </a:fontRef>
        </p:style>
        <p:txBody>
          <a:bodyPr wrap="square">
            <a:spAutoFit/>
          </a:bodyPr>
          <a:lstStyle/>
          <a:p>
            <a:pPr marL="0" marR="0" indent="0" algn="l" defTabSz="914400" rtl="0" eaLnBrk="1" fontAlgn="base" latinLnBrk="0" hangingPunct="1">
              <a:lnSpc>
                <a:spcPct val="105000"/>
              </a:lnSpc>
              <a:spcBef>
                <a:spcPct val="0"/>
              </a:spcBef>
              <a:spcAft>
                <a:spcPct val="0"/>
              </a:spcAft>
              <a:buClrTx/>
              <a:buSzTx/>
              <a:buFontTx/>
              <a:buNone/>
              <a:tabLst/>
              <a:defRPr/>
            </a:pPr>
            <a:r>
              <a:rPr lang="en-GB" sz="1200" b="1" dirty="0" smtClean="0">
                <a:solidFill>
                  <a:srgbClr val="0070C0"/>
                </a:solidFill>
                <a:ea typeface="MS Mincho" pitchFamily="49" charset="-128"/>
              </a:rPr>
              <a:t>Society</a:t>
            </a:r>
            <a:r>
              <a:rPr lang="en-GB" sz="1200" b="1" baseline="0" dirty="0" smtClean="0">
                <a:solidFill>
                  <a:srgbClr val="33CC33"/>
                </a:solidFill>
                <a:ea typeface="MS Mincho" pitchFamily="49" charset="-128"/>
              </a:rPr>
              <a:t> </a:t>
            </a:r>
            <a:r>
              <a:rPr lang="en-GB" sz="1200" b="1" baseline="0" dirty="0" smtClean="0">
                <a:solidFill>
                  <a:srgbClr val="FF0000"/>
                </a:solidFill>
                <a:ea typeface="MS Mincho" pitchFamily="49" charset="-128"/>
              </a:rPr>
              <a:t>Energy</a:t>
            </a:r>
            <a:r>
              <a:rPr lang="en-GB" sz="1200" b="1" baseline="0" dirty="0" smtClean="0">
                <a:solidFill>
                  <a:srgbClr val="33CC33"/>
                </a:solidFill>
                <a:ea typeface="MS Mincho" pitchFamily="49" charset="-128"/>
              </a:rPr>
              <a:t> </a:t>
            </a:r>
            <a:r>
              <a:rPr lang="en-GB" sz="1200" b="1" dirty="0" smtClean="0">
                <a:solidFill>
                  <a:srgbClr val="33CC33"/>
                </a:solidFill>
                <a:ea typeface="MS Mincho" pitchFamily="49" charset="-128"/>
              </a:rPr>
              <a:t>Environment </a:t>
            </a:r>
            <a:r>
              <a:rPr lang="en-GB" sz="1200" b="1" dirty="0" smtClean="0">
                <a:solidFill>
                  <a:srgbClr val="0070C0"/>
                </a:solidFill>
                <a:ea typeface="MS Mincho" pitchFamily="49" charset="-128"/>
              </a:rPr>
              <a:t>S</a:t>
            </a:r>
            <a:r>
              <a:rPr lang="en-GB" sz="1200" b="1" baseline="0" dirty="0" smtClean="0">
                <a:solidFill>
                  <a:srgbClr val="FF0000"/>
                </a:solidFill>
                <a:ea typeface="MS Mincho" pitchFamily="49" charset="-128"/>
              </a:rPr>
              <a:t>E</a:t>
            </a:r>
            <a:r>
              <a:rPr lang="en-GB" sz="1200" b="1" dirty="0" smtClean="0">
                <a:solidFill>
                  <a:srgbClr val="33CC33"/>
                </a:solidFill>
                <a:ea typeface="MS Mincho" pitchFamily="49" charset="-128"/>
              </a:rPr>
              <a:t>E</a:t>
            </a:r>
            <a:endParaRPr lang="en-GB" sz="1200" dirty="0">
              <a:solidFill>
                <a:srgbClr val="33CC33"/>
              </a:solidFill>
            </a:endParaRPr>
          </a:p>
        </p:txBody>
      </p:sp>
      <p:sp>
        <p:nvSpPr>
          <p:cNvPr id="41994" name="Text Box 10"/>
          <p:cNvSpPr txBox="1">
            <a:spLocks noChangeArrowheads="1"/>
          </p:cNvSpPr>
          <p:nvPr/>
        </p:nvSpPr>
        <p:spPr bwMode="auto">
          <a:xfrm>
            <a:off x="5857884" y="214290"/>
            <a:ext cx="1511300" cy="220662"/>
          </a:xfrm>
          <a:prstGeom prst="rect">
            <a:avLst/>
          </a:prstGeom>
          <a:noFill/>
          <a:ln w="9525">
            <a:noFill/>
            <a:miter lim="800000"/>
            <a:headEnd/>
            <a:tailEnd/>
          </a:ln>
        </p:spPr>
        <p:txBody>
          <a:bodyPr>
            <a:spAutoFit/>
          </a:bodyPr>
          <a:lstStyle/>
          <a:p>
            <a:pPr>
              <a:lnSpc>
                <a:spcPct val="105000"/>
              </a:lnSpc>
              <a:spcBef>
                <a:spcPct val="0"/>
              </a:spcBef>
            </a:pPr>
            <a:r>
              <a:rPr lang="en-GB" sz="800" b="1" dirty="0">
                <a:solidFill>
                  <a:srgbClr val="FFFFFF"/>
                </a:solidFill>
              </a:rPr>
              <a:t>University College London</a:t>
            </a:r>
            <a:r>
              <a:rPr lang="en-GB" sz="800" dirty="0"/>
              <a:t> </a:t>
            </a:r>
          </a:p>
        </p:txBody>
      </p:sp>
      <p:sp>
        <p:nvSpPr>
          <p:cNvPr id="11" name="Text Box 27"/>
          <p:cNvSpPr txBox="1">
            <a:spLocks noChangeArrowheads="1"/>
          </p:cNvSpPr>
          <p:nvPr/>
        </p:nvSpPr>
        <p:spPr bwMode="auto">
          <a:xfrm>
            <a:off x="142844" y="142852"/>
            <a:ext cx="2317750" cy="304800"/>
          </a:xfrm>
          <a:prstGeom prst="rect">
            <a:avLst/>
          </a:prstGeom>
          <a:noFill/>
          <a:ln w="9525">
            <a:noFill/>
            <a:miter lim="800000"/>
            <a:headEnd/>
            <a:tailEnd/>
          </a:ln>
          <a:effectLst/>
        </p:spPr>
        <p:txBody>
          <a:bodyPr wrap="none">
            <a:spAutoFit/>
          </a:bodyPr>
          <a:lstStyle/>
          <a:p>
            <a:pPr>
              <a:defRPr/>
            </a:pPr>
            <a:r>
              <a:rPr lang="en-GB" sz="1400" b="1" dirty="0">
                <a:solidFill>
                  <a:schemeClr val="bg1"/>
                </a:solidFill>
              </a:rPr>
              <a:t>UCL ENERGY INSTITUTE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 id="2147483675" r:id="rId14"/>
    <p:sldLayoutId id="2147483676" r:id="rId15"/>
    <p:sldLayoutId id="2147483677" r:id="rId16"/>
    <p:sldLayoutId id="2147483678" r:id="rId17"/>
    <p:sldLayoutId id="2147483679" r:id="rId18"/>
  </p:sldLayoutIdLst>
  <p:txStyles>
    <p:titleStyle>
      <a:lvl1pPr algn="ctr" rtl="0" eaLnBrk="1" fontAlgn="base" hangingPunct="1">
        <a:spcBef>
          <a:spcPct val="0"/>
        </a:spcBef>
        <a:spcAft>
          <a:spcPct val="0"/>
        </a:spcAft>
        <a:defRPr sz="1600">
          <a:solidFill>
            <a:schemeClr val="tx2"/>
          </a:solidFill>
          <a:latin typeface="+mj-lt"/>
          <a:ea typeface="+mj-ea"/>
          <a:cs typeface="+mj-cs"/>
        </a:defRPr>
      </a:lvl1pPr>
      <a:lvl2pPr algn="ctr" rtl="0" eaLnBrk="1" fontAlgn="base" hangingPunct="1">
        <a:spcBef>
          <a:spcPct val="0"/>
        </a:spcBef>
        <a:spcAft>
          <a:spcPct val="0"/>
        </a:spcAft>
        <a:defRPr sz="1600">
          <a:solidFill>
            <a:schemeClr val="tx2"/>
          </a:solidFill>
          <a:latin typeface="Arial" charset="0"/>
        </a:defRPr>
      </a:lvl2pPr>
      <a:lvl3pPr algn="ctr" rtl="0" eaLnBrk="1" fontAlgn="base" hangingPunct="1">
        <a:spcBef>
          <a:spcPct val="0"/>
        </a:spcBef>
        <a:spcAft>
          <a:spcPct val="0"/>
        </a:spcAft>
        <a:defRPr sz="1600">
          <a:solidFill>
            <a:schemeClr val="tx2"/>
          </a:solidFill>
          <a:latin typeface="Arial" charset="0"/>
        </a:defRPr>
      </a:lvl3pPr>
      <a:lvl4pPr algn="ctr" rtl="0" eaLnBrk="1" fontAlgn="base" hangingPunct="1">
        <a:spcBef>
          <a:spcPct val="0"/>
        </a:spcBef>
        <a:spcAft>
          <a:spcPct val="0"/>
        </a:spcAft>
        <a:defRPr sz="1600">
          <a:solidFill>
            <a:schemeClr val="tx2"/>
          </a:solidFill>
          <a:latin typeface="Arial" charset="0"/>
        </a:defRPr>
      </a:lvl4pPr>
      <a:lvl5pPr algn="ctr" rtl="0" eaLnBrk="1" fontAlgn="base" hangingPunct="1">
        <a:spcBef>
          <a:spcPct val="0"/>
        </a:spcBef>
        <a:spcAft>
          <a:spcPct val="0"/>
        </a:spcAft>
        <a:defRPr sz="1600">
          <a:solidFill>
            <a:schemeClr val="tx2"/>
          </a:solidFill>
          <a:latin typeface="Arial" charset="0"/>
        </a:defRPr>
      </a:lvl5pPr>
      <a:lvl6pPr marL="457200" algn="ctr" rtl="0" eaLnBrk="1" fontAlgn="base" hangingPunct="1">
        <a:spcBef>
          <a:spcPct val="0"/>
        </a:spcBef>
        <a:spcAft>
          <a:spcPct val="0"/>
        </a:spcAft>
        <a:defRPr sz="1600">
          <a:solidFill>
            <a:schemeClr val="tx2"/>
          </a:solidFill>
          <a:latin typeface="Arial" charset="0"/>
        </a:defRPr>
      </a:lvl6pPr>
      <a:lvl7pPr marL="914400" algn="ctr" rtl="0" eaLnBrk="1" fontAlgn="base" hangingPunct="1">
        <a:spcBef>
          <a:spcPct val="0"/>
        </a:spcBef>
        <a:spcAft>
          <a:spcPct val="0"/>
        </a:spcAft>
        <a:defRPr sz="1600">
          <a:solidFill>
            <a:schemeClr val="tx2"/>
          </a:solidFill>
          <a:latin typeface="Arial" charset="0"/>
        </a:defRPr>
      </a:lvl7pPr>
      <a:lvl8pPr marL="1371600" algn="ctr" rtl="0" eaLnBrk="1" fontAlgn="base" hangingPunct="1">
        <a:spcBef>
          <a:spcPct val="0"/>
        </a:spcBef>
        <a:spcAft>
          <a:spcPct val="0"/>
        </a:spcAft>
        <a:defRPr sz="1600">
          <a:solidFill>
            <a:schemeClr val="tx2"/>
          </a:solidFill>
          <a:latin typeface="Arial" charset="0"/>
        </a:defRPr>
      </a:lvl8pPr>
      <a:lvl9pPr marL="1828800" algn="ctr" rtl="0" eaLnBrk="1" fontAlgn="base" hangingPunct="1">
        <a:spcBef>
          <a:spcPct val="0"/>
        </a:spcBef>
        <a:spcAft>
          <a:spcPct val="0"/>
        </a:spcAft>
        <a:defRPr sz="1600">
          <a:solidFill>
            <a:schemeClr val="tx2"/>
          </a:solidFill>
          <a:latin typeface="Arial" charset="0"/>
        </a:defRPr>
      </a:lvl9pPr>
    </p:titleStyle>
    <p:bodyStyle>
      <a:lvl1pPr marL="342900" indent="-342900" algn="l" rtl="0" eaLnBrk="1" fontAlgn="base" hangingPunct="1">
        <a:spcBef>
          <a:spcPct val="20000"/>
        </a:spcBef>
        <a:spcAft>
          <a:spcPct val="0"/>
        </a:spcAft>
        <a:buChar char="•"/>
        <a:defRPr sz="1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200">
          <a:solidFill>
            <a:schemeClr val="tx1"/>
          </a:solidFill>
          <a:latin typeface="+mn-lt"/>
        </a:defRPr>
      </a:lvl2pPr>
      <a:lvl3pPr marL="1143000" indent="-228600" algn="l" rtl="0" eaLnBrk="1" fontAlgn="base" hangingPunct="1">
        <a:spcBef>
          <a:spcPct val="20000"/>
        </a:spcBef>
        <a:spcAft>
          <a:spcPct val="0"/>
        </a:spcAft>
        <a:buChar char="•"/>
        <a:defRPr sz="1200">
          <a:solidFill>
            <a:schemeClr val="tx1"/>
          </a:solidFill>
          <a:latin typeface="+mn-lt"/>
        </a:defRPr>
      </a:lvl3pPr>
      <a:lvl4pPr marL="1600200" indent="-228600" algn="l" rtl="0" eaLnBrk="1" fontAlgn="base" hangingPunct="1">
        <a:spcBef>
          <a:spcPct val="20000"/>
        </a:spcBef>
        <a:spcAft>
          <a:spcPct val="0"/>
        </a:spcAft>
        <a:buChar char="–"/>
        <a:defRPr sz="12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rk.Barrett@ucl.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hyperlink" Target="http://www.bartlett.ucl.ac.uk/markbarrett/Transport/Land/AutoOil/JCAPWork.ppt" TargetMode="External"/><Relationship Id="rId13" Type="http://schemas.openxmlformats.org/officeDocument/2006/relationships/hyperlink" Target="http://www.naturvardsverket.se/Documents/bokhandeln/620-5785-5.htm" TargetMode="External"/><Relationship Id="rId3" Type="http://schemas.openxmlformats.org/officeDocument/2006/relationships/hyperlink" Target="http://www.bartlett.ucl.ac.uk/markbarrett/Index.html" TargetMode="External"/><Relationship Id="rId7" Type="http://schemas.openxmlformats.org/officeDocument/2006/relationships/hyperlink" Target="http://www.bartlett.ucl.ac.uk/markbarrett/Transport/TransportSus_MBarrett_020608.ppt" TargetMode="External"/><Relationship Id="rId12" Type="http://schemas.openxmlformats.org/officeDocument/2006/relationships/hyperlink" Target="http://www.bartlett.ucl.ac.uk/markbarrett/Energy/UKEnergy/UKElectricityGreenLight_100506.ppt" TargetMode="External"/><Relationship Id="rId17" Type="http://schemas.openxmlformats.org/officeDocument/2006/relationships/hyperlink" Target="http://www.airclim.org/reports/APC20_final.pdf" TargetMode="External"/><Relationship Id="rId2" Type="http://schemas.openxmlformats.org/officeDocument/2006/relationships/notesSlide" Target="../notesSlides/notesSlide10.xml"/><Relationship Id="rId16" Type="http://schemas.openxmlformats.org/officeDocument/2006/relationships/hyperlink" Target="http://www.bartlett.ucl.ac.uk/web/ben/ede/BENVGEED/ERG045_complete.pdf" TargetMode="External"/><Relationship Id="rId1" Type="http://schemas.openxmlformats.org/officeDocument/2006/relationships/slideLayout" Target="../slideLayouts/slideLayout3.xml"/><Relationship Id="rId6" Type="http://schemas.openxmlformats.org/officeDocument/2006/relationships/hyperlink" Target="http://www.dft.gov.uk/pgr/sustainable/analysis.pdf" TargetMode="External"/><Relationship Id="rId11" Type="http://schemas.openxmlformats.org/officeDocument/2006/relationships/hyperlink" Target="http://www.cbes.ucl.ac.uk/projects/energyreview/Bartlett%20Response%20to%20Energy%20Review%20-%20electricity.pdf" TargetMode="External"/><Relationship Id="rId5" Type="http://schemas.openxmlformats.org/officeDocument/2006/relationships/hyperlink" Target="http://www.bartlett.ucl.ac.uk/markbarrett/Consumption/EneCarbCons05.zip" TargetMode="External"/><Relationship Id="rId15" Type="http://schemas.openxmlformats.org/officeDocument/2006/relationships/hyperlink" Target="http://www.bartlett.ucl.ac.uk/web/ben/ede/BENVGEED/ERG%20044.pdf" TargetMode="External"/><Relationship Id="rId10" Type="http://schemas.openxmlformats.org/officeDocument/2006/relationships/hyperlink" Target="http://www.bartlett.ucl.ac.uk/markbarrett/Transport/Air/AvCharge.zip" TargetMode="External"/><Relationship Id="rId4" Type="http://schemas.openxmlformats.org/officeDocument/2006/relationships/hyperlink" Target="http://www.bartlett.ucl.ac.uk/markbarrett/Teaching/Educ.html" TargetMode="External"/><Relationship Id="rId9" Type="http://schemas.openxmlformats.org/officeDocument/2006/relationships/hyperlink" Target="http://www.bartlett.ucl.ac.uk/markbarrett/Transport/Air/Aviation94.zip" TargetMode="External"/><Relationship Id="rId14" Type="http://schemas.openxmlformats.org/officeDocument/2006/relationships/hyperlink" Target="http://www.naturvardsverket.s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bartlett.ucl.ac.uk/markbarrett/Energy/EneToy/EneCO2ToyModelUK.xl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decc.gov.uk/en/content/cms/statistics/climate_change/gg_emissions/uk_emissions/2008_final/2008_final.aspx"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hyperlink" Target="http://www.decc.gov.uk/en/content/cms/statistics/climate_change/gg_emissions/uk_emissions/2008_final/2008_final.aspx"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ctrTitle"/>
          </p:nvPr>
        </p:nvSpPr>
        <p:spPr>
          <a:xfrm>
            <a:off x="683568" y="2132856"/>
            <a:ext cx="7772400" cy="2766169"/>
          </a:xfrm>
        </p:spPr>
        <p:txBody>
          <a:bodyPr/>
          <a:lstStyle/>
          <a:p>
            <a:pPr algn="l"/>
            <a:r>
              <a:rPr lang="en-GB" sz="2400" b="1" dirty="0" smtClean="0">
                <a:solidFill>
                  <a:srgbClr val="33CC33"/>
                </a:solidFill>
              </a:rPr>
              <a:t/>
            </a:r>
            <a:br>
              <a:rPr lang="en-GB" sz="2400" b="1" dirty="0" smtClean="0">
                <a:solidFill>
                  <a:srgbClr val="33CC33"/>
                </a:solidFill>
              </a:rPr>
            </a:br>
            <a:r>
              <a:rPr lang="en-GB" sz="2400" b="1" dirty="0" smtClean="0"/>
              <a:t>A Toy </a:t>
            </a:r>
            <a:r>
              <a:rPr lang="en-GB" sz="2400" b="1" dirty="0" smtClean="0"/>
              <a:t>CO2 Model </a:t>
            </a:r>
            <a:r>
              <a:rPr lang="en-GB" sz="2400" b="1" dirty="0" smtClean="0"/>
              <a:t>of the UK – a model for learning</a:t>
            </a:r>
            <a:r>
              <a:rPr lang="en-GB" sz="2400" b="1" dirty="0" smtClean="0">
                <a:solidFill>
                  <a:schemeClr val="tx1"/>
                </a:solidFill>
              </a:rPr>
              <a:t/>
            </a:r>
            <a:br>
              <a:rPr lang="en-GB" sz="2400" b="1" dirty="0" smtClean="0">
                <a:solidFill>
                  <a:schemeClr val="tx1"/>
                </a:solidFill>
              </a:rPr>
            </a:br>
            <a:r>
              <a:rPr lang="en-GB" sz="2400" b="1" dirty="0" smtClean="0">
                <a:solidFill>
                  <a:schemeClr val="tx1"/>
                </a:solidFill>
              </a:rPr>
              <a:t/>
            </a:r>
            <a:br>
              <a:rPr lang="en-GB" sz="2400" b="1" dirty="0" smtClean="0">
                <a:solidFill>
                  <a:schemeClr val="tx1"/>
                </a:solidFill>
              </a:rPr>
            </a:br>
            <a:r>
              <a:rPr lang="en-GB" sz="2400" b="1" dirty="0" smtClean="0">
                <a:solidFill>
                  <a:schemeClr val="tx1"/>
                </a:solidFill>
              </a:rPr>
              <a:t/>
            </a:r>
            <a:br>
              <a:rPr lang="en-GB" sz="2400" b="1" dirty="0" smtClean="0">
                <a:solidFill>
                  <a:schemeClr val="tx1"/>
                </a:solidFill>
              </a:rPr>
            </a:br>
            <a:r>
              <a:rPr lang="en-GB" sz="2400" b="1" dirty="0" smtClean="0">
                <a:solidFill>
                  <a:schemeClr val="tx1"/>
                </a:solidFill>
              </a:rPr>
              <a:t/>
            </a:r>
            <a:br>
              <a:rPr lang="en-GB" sz="2400" b="1" dirty="0" smtClean="0">
                <a:solidFill>
                  <a:schemeClr val="tx1"/>
                </a:solidFill>
              </a:rPr>
            </a:br>
            <a:r>
              <a:rPr lang="en-GB" sz="2400" b="1" dirty="0" smtClean="0">
                <a:solidFill>
                  <a:schemeClr val="tx1"/>
                </a:solidFill>
              </a:rPr>
              <a:t/>
            </a:r>
            <a:br>
              <a:rPr lang="en-GB" sz="2400" b="1" dirty="0" smtClean="0">
                <a:solidFill>
                  <a:schemeClr val="tx1"/>
                </a:solidFill>
              </a:rPr>
            </a:br>
            <a:r>
              <a:rPr lang="en-GB" sz="2400" b="1" dirty="0" smtClean="0">
                <a:solidFill>
                  <a:srgbClr val="33CC33"/>
                </a:solidFill>
              </a:rPr>
              <a:t/>
            </a:r>
            <a:br>
              <a:rPr lang="en-GB" sz="2400" b="1" dirty="0" smtClean="0">
                <a:solidFill>
                  <a:srgbClr val="33CC33"/>
                </a:solidFill>
              </a:rPr>
            </a:br>
            <a:r>
              <a:rPr lang="en-GB" sz="2400" b="1" dirty="0" smtClean="0">
                <a:solidFill>
                  <a:srgbClr val="33CC33"/>
                </a:solidFill>
              </a:rPr>
              <a:t/>
            </a:r>
            <a:br>
              <a:rPr lang="en-GB" sz="2400" b="1" dirty="0" smtClean="0">
                <a:solidFill>
                  <a:srgbClr val="33CC33"/>
                </a:solidFill>
              </a:rPr>
            </a:br>
            <a:r>
              <a:rPr lang="en-GB" sz="1400" dirty="0"/>
              <a:t/>
            </a:r>
            <a:br>
              <a:rPr lang="en-GB" sz="1400" dirty="0"/>
            </a:br>
            <a:r>
              <a:rPr lang="en-GB" sz="1400" dirty="0"/>
              <a:t/>
            </a:r>
            <a:br>
              <a:rPr lang="en-GB" sz="1400" dirty="0"/>
            </a:br>
            <a:r>
              <a:rPr lang="en-GB" dirty="0"/>
              <a:t/>
            </a:r>
            <a:br>
              <a:rPr lang="en-GB" dirty="0"/>
            </a:br>
            <a:r>
              <a:rPr lang="en-GB" dirty="0"/>
              <a:t/>
            </a:r>
            <a:br>
              <a:rPr lang="en-GB" dirty="0"/>
            </a:br>
            <a:r>
              <a:rPr lang="en-GB" sz="1400" dirty="0"/>
              <a:t/>
            </a:r>
            <a:br>
              <a:rPr lang="en-GB" sz="1400" dirty="0"/>
            </a:br>
            <a:endParaRPr lang="en-GB" sz="1400" dirty="0"/>
          </a:p>
        </p:txBody>
      </p:sp>
      <p:sp>
        <p:nvSpPr>
          <p:cNvPr id="208899" name="Rectangle 3"/>
          <p:cNvSpPr>
            <a:spLocks noGrp="1" noChangeArrowheads="1"/>
          </p:cNvSpPr>
          <p:nvPr>
            <p:ph type="subTitle" idx="1"/>
          </p:nvPr>
        </p:nvSpPr>
        <p:spPr>
          <a:xfrm>
            <a:off x="5436096" y="3429000"/>
            <a:ext cx="3344416" cy="1752600"/>
          </a:xfrm>
        </p:spPr>
        <p:txBody>
          <a:bodyPr/>
          <a:lstStyle/>
          <a:p>
            <a:pPr algn="r">
              <a:buFontTx/>
              <a:buNone/>
            </a:pPr>
            <a:endParaRPr lang="en-GB" dirty="0" smtClean="0"/>
          </a:p>
          <a:p>
            <a:pPr algn="r"/>
            <a:r>
              <a:rPr lang="en-GB" b="1" dirty="0" smtClean="0"/>
              <a:t> </a:t>
            </a:r>
          </a:p>
          <a:p>
            <a:pPr algn="r"/>
            <a:endParaRPr lang="en-GB" dirty="0" smtClean="0"/>
          </a:p>
          <a:p>
            <a:pPr algn="r"/>
            <a:endParaRPr lang="en-GB" dirty="0"/>
          </a:p>
          <a:p>
            <a:pPr algn="r"/>
            <a:r>
              <a:rPr lang="en-GB" dirty="0" smtClean="0"/>
              <a:t>Mark </a:t>
            </a:r>
            <a:r>
              <a:rPr lang="en-GB" dirty="0"/>
              <a:t>Barrett </a:t>
            </a:r>
          </a:p>
          <a:p>
            <a:pPr algn="r">
              <a:buFontTx/>
              <a:buNone/>
            </a:pPr>
            <a:r>
              <a:rPr lang="en-GB" dirty="0" smtClean="0">
                <a:hlinkClick r:id="rId3" tooltip="mailto:Mark.Barrett@ucl.ac.uk"/>
              </a:rPr>
              <a:t>Mark.Barrett@ucl.ac.uk</a:t>
            </a:r>
            <a:endParaRPr lang="en-GB" dirty="0" smtClean="0"/>
          </a:p>
          <a:p>
            <a:pPr algn="r"/>
            <a:r>
              <a:rPr lang="en-GB" b="1" dirty="0" smtClean="0"/>
              <a:t>UCL Energy Institute</a:t>
            </a:r>
            <a:endParaRPr lang="en-GB" dirty="0"/>
          </a:p>
        </p:txBody>
      </p:sp>
      <p:sp>
        <p:nvSpPr>
          <p:cNvPr id="4" name="Slide Number Placeholder 5"/>
          <p:cNvSpPr>
            <a:spLocks noGrp="1"/>
          </p:cNvSpPr>
          <p:nvPr>
            <p:ph type="sldNum" sz="quarter" idx="12"/>
          </p:nvPr>
        </p:nvSpPr>
        <p:spPr/>
        <p:txBody>
          <a:bodyPr/>
          <a:lstStyle/>
          <a:p>
            <a:fld id="{D1254707-7A77-4E2B-AE1D-CB6408D75EE9}" type="slidenum">
              <a:rPr lang="en-GB"/>
              <a:pPr/>
              <a:t>1</a:t>
            </a:fld>
            <a:endParaRPr lang="en-GB"/>
          </a:p>
        </p:txBody>
      </p:sp>
      <p:pic>
        <p:nvPicPr>
          <p:cNvPr id="3074" name="Picture 2"/>
          <p:cNvPicPr>
            <a:picLocks noChangeAspect="1" noChangeArrowheads="1"/>
          </p:cNvPicPr>
          <p:nvPr/>
        </p:nvPicPr>
        <p:blipFill>
          <a:blip r:embed="rId4" cstate="print"/>
          <a:srcRect/>
          <a:stretch>
            <a:fillRect/>
          </a:stretch>
        </p:blipFill>
        <p:spPr bwMode="auto">
          <a:xfrm>
            <a:off x="467544" y="2492896"/>
            <a:ext cx="6157960" cy="38931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GB" sz="1800" dirty="0" smtClean="0"/>
              <a:t>References: Barrett</a:t>
            </a:r>
            <a:br>
              <a:rPr lang="en-GB" sz="1800" dirty="0" smtClean="0"/>
            </a:br>
            <a:endParaRPr lang="en-GB" sz="1800" dirty="0" smtClean="0">
              <a:solidFill>
                <a:srgbClr val="FF3300"/>
              </a:solidFill>
            </a:endParaRPr>
          </a:p>
        </p:txBody>
      </p:sp>
      <p:sp>
        <p:nvSpPr>
          <p:cNvPr id="5" name="Content Placeholder 4"/>
          <p:cNvSpPr>
            <a:spLocks noGrp="1"/>
          </p:cNvSpPr>
          <p:nvPr>
            <p:ph idx="1"/>
          </p:nvPr>
        </p:nvSpPr>
        <p:spPr/>
        <p:txBody>
          <a:bodyPr/>
          <a:lstStyle/>
          <a:p>
            <a:endParaRPr lang="en-GB"/>
          </a:p>
        </p:txBody>
      </p:sp>
      <p:sp>
        <p:nvSpPr>
          <p:cNvPr id="34818" name="Slide Number Placeholder 5"/>
          <p:cNvSpPr>
            <a:spLocks noGrp="1"/>
          </p:cNvSpPr>
          <p:nvPr>
            <p:ph type="sldNum" sz="quarter" idx="12"/>
          </p:nvPr>
        </p:nvSpPr>
        <p:spPr bwMode="auto">
          <a:prstGeom prst="rect">
            <a:avLst/>
          </a:prstGeom>
          <a:noFill/>
          <a:ln>
            <a:miter lim="800000"/>
            <a:headEnd/>
            <a:tailEnd/>
          </a:ln>
        </p:spPr>
        <p:txBody>
          <a:bodyPr/>
          <a:lstStyle/>
          <a:p>
            <a:pPr algn="r"/>
            <a:fld id="{5BB707C6-3AC3-4AC6-A955-D480AD109970}" type="slidenum">
              <a:rPr lang="en-GB"/>
              <a:pPr algn="r"/>
              <a:t>10</a:t>
            </a:fld>
            <a:endParaRPr lang="en-GB"/>
          </a:p>
        </p:txBody>
      </p:sp>
      <p:sp>
        <p:nvSpPr>
          <p:cNvPr id="34820" name="Rectangle 5"/>
          <p:cNvSpPr>
            <a:spLocks noChangeArrowheads="1"/>
          </p:cNvSpPr>
          <p:nvPr/>
        </p:nvSpPr>
        <p:spPr bwMode="auto">
          <a:xfrm>
            <a:off x="428596" y="785794"/>
            <a:ext cx="8358246" cy="6432530"/>
          </a:xfrm>
          <a:prstGeom prst="rect">
            <a:avLst/>
          </a:prstGeom>
          <a:noFill/>
          <a:ln w="9525" algn="ctr">
            <a:noFill/>
            <a:miter lim="800000"/>
            <a:headEnd/>
            <a:tailEnd/>
          </a:ln>
        </p:spPr>
        <p:txBody>
          <a:bodyPr wrap="square">
            <a:spAutoFit/>
          </a:bodyPr>
          <a:lstStyle/>
          <a:p>
            <a:pPr>
              <a:lnSpc>
                <a:spcPct val="80000"/>
              </a:lnSpc>
              <a:buFontTx/>
              <a:buNone/>
            </a:pPr>
            <a:r>
              <a:rPr lang="en-GB" sz="1000" b="1" dirty="0"/>
              <a:t> </a:t>
            </a:r>
            <a:r>
              <a:rPr lang="fr-FR" sz="1000" b="1" dirty="0" smtClean="0"/>
              <a:t>GENERAL:</a:t>
            </a:r>
            <a:endParaRPr lang="fr-FR" sz="1000" b="1" dirty="0"/>
          </a:p>
          <a:p>
            <a:pPr>
              <a:lnSpc>
                <a:spcPct val="80000"/>
              </a:lnSpc>
              <a:buFontTx/>
              <a:buNone/>
            </a:pPr>
            <a:r>
              <a:rPr lang="fr-FR" sz="1000" dirty="0">
                <a:hlinkClick r:id="rId3"/>
              </a:rPr>
              <a:t>http://</a:t>
            </a:r>
            <a:r>
              <a:rPr lang="fr-FR" sz="1000" dirty="0" smtClean="0">
                <a:hlinkClick r:id="rId3"/>
              </a:rPr>
              <a:t>www.bartlett.ucl.ac.uk/markbarrett/Index.html</a:t>
            </a:r>
            <a:r>
              <a:rPr lang="fr-FR" sz="1000" dirty="0"/>
              <a:t>	</a:t>
            </a:r>
            <a:r>
              <a:rPr lang="fr-FR" sz="1000" dirty="0">
                <a:hlinkClick r:id="rId4"/>
              </a:rPr>
              <a:t>http://</a:t>
            </a:r>
            <a:r>
              <a:rPr lang="fr-FR" sz="1000" dirty="0" smtClean="0">
                <a:hlinkClick r:id="rId4"/>
              </a:rPr>
              <a:t>www.bartlett.ucl.ac.uk/markbarrett/Teaching/Educ.html</a:t>
            </a:r>
            <a:r>
              <a:rPr lang="fr-FR" sz="1000" dirty="0" smtClean="0"/>
              <a:t> </a:t>
            </a:r>
            <a:endParaRPr lang="fr-FR" sz="1000" dirty="0"/>
          </a:p>
          <a:p>
            <a:endParaRPr lang="en-GB" sz="1000" b="1" dirty="0" smtClean="0"/>
          </a:p>
          <a:p>
            <a:r>
              <a:rPr lang="en-GB" sz="1000" b="1" dirty="0" smtClean="0"/>
              <a:t>CONSUMPTION</a:t>
            </a:r>
            <a:r>
              <a:rPr lang="en-GB" sz="1000" dirty="0" smtClean="0"/>
              <a:t>: Report on consumption, energy and carbon dioxide including behavioural measures</a:t>
            </a:r>
            <a:r>
              <a:rPr lang="en-GB" sz="1000" b="1" dirty="0" smtClean="0"/>
              <a:t>.</a:t>
            </a:r>
            <a:endParaRPr lang="en-GB" sz="1000" dirty="0" smtClean="0"/>
          </a:p>
          <a:p>
            <a:r>
              <a:rPr lang="en-GB" sz="1000" u="sng" dirty="0" smtClean="0">
                <a:hlinkClick r:id="rId5"/>
              </a:rPr>
              <a:t>http://www.bartlett.ucl.ac.uk/markbarrett/Consumption/EneCarbCons05.zip</a:t>
            </a:r>
            <a:r>
              <a:rPr lang="en-GB" sz="1000" dirty="0" smtClean="0"/>
              <a:t> </a:t>
            </a:r>
          </a:p>
          <a:p>
            <a:r>
              <a:rPr lang="en-GB" sz="1000" b="1" dirty="0"/>
              <a:t> </a:t>
            </a:r>
            <a:endParaRPr lang="en-GB" sz="1000" dirty="0"/>
          </a:p>
          <a:p>
            <a:r>
              <a:rPr lang="en-GB" sz="1000" b="1" dirty="0" smtClean="0"/>
              <a:t>TRANSPORT</a:t>
            </a:r>
          </a:p>
          <a:p>
            <a:r>
              <a:rPr lang="en-GB" sz="1000" dirty="0" smtClean="0"/>
              <a:t>Consultancy  </a:t>
            </a:r>
            <a:r>
              <a:rPr lang="en-GB" sz="1000" dirty="0"/>
              <a:t>to </a:t>
            </a:r>
            <a:r>
              <a:rPr lang="en-GB" sz="1000" dirty="0" err="1"/>
              <a:t>DfT</a:t>
            </a:r>
            <a:r>
              <a:rPr lang="en-GB" sz="1000" dirty="0"/>
              <a:t> on project. Carbon Pathways: Analysis Informing Development of a Carbon Reduction Strategy for the Transport Sector, July 2008 .</a:t>
            </a:r>
            <a:r>
              <a:rPr lang="en-GB" sz="1000" u="sng" dirty="0">
                <a:hlinkClick r:id="rId6"/>
              </a:rPr>
              <a:t>http://www.dft.gov.uk/pgr/sustainable/analysis.pdf</a:t>
            </a:r>
            <a:r>
              <a:rPr lang="en-GB" sz="1000" dirty="0"/>
              <a:t>  </a:t>
            </a:r>
          </a:p>
          <a:p>
            <a:r>
              <a:rPr lang="en-GB" sz="1000" dirty="0" smtClean="0"/>
              <a:t>Overview of some aspects of sustainable transport : </a:t>
            </a:r>
            <a:r>
              <a:rPr lang="en-GB" sz="1000" u="sng" dirty="0" smtClean="0">
                <a:hlinkClick r:id="rId7"/>
              </a:rPr>
              <a:t>http://www.bartlett.ucl.ac.uk/markbarrett/Transport/TransportSus_MBarrett_020608.ppt</a:t>
            </a:r>
            <a:endParaRPr lang="en-GB" sz="1000" dirty="0" smtClean="0"/>
          </a:p>
          <a:p>
            <a:r>
              <a:rPr lang="en-GB" sz="1000" dirty="0" smtClean="0"/>
              <a:t> Summary presentation of some Auto-Oil work on transport and air quality, including some non-technical measures: </a:t>
            </a:r>
            <a:r>
              <a:rPr lang="en-GB" sz="1000" u="sng" dirty="0" smtClean="0">
                <a:hlinkClick r:id="rId8"/>
              </a:rPr>
              <a:t>http://www.bartlett.ucl.ac.uk/markbarrett/Transport/Land/AutoOil/JCAPWork.ppt</a:t>
            </a:r>
            <a:r>
              <a:rPr lang="en-GB" sz="1000" dirty="0" smtClean="0"/>
              <a:t> </a:t>
            </a:r>
          </a:p>
          <a:p>
            <a:r>
              <a:rPr lang="en-GB" sz="1000" dirty="0" smtClean="0"/>
              <a:t> </a:t>
            </a:r>
            <a:r>
              <a:rPr lang="en-GB" sz="1000" b="1" dirty="0" smtClean="0"/>
              <a:t>Aviation</a:t>
            </a:r>
            <a:r>
              <a:rPr lang="en-GB" sz="1000" dirty="0" smtClean="0"/>
              <a:t>: </a:t>
            </a:r>
          </a:p>
          <a:p>
            <a:r>
              <a:rPr lang="en-GB" sz="1000" dirty="0" smtClean="0"/>
              <a:t>Technical scenarios </a:t>
            </a:r>
            <a:r>
              <a:rPr lang="en-GB" sz="1000" u="sng" dirty="0" smtClean="0">
                <a:hlinkClick r:id="rId9"/>
              </a:rPr>
              <a:t>http://www.bartlett.ucl.ac.uk/markbarrett/Transport/Air/Aviation94.zip</a:t>
            </a:r>
            <a:r>
              <a:rPr lang="en-GB" sz="1000" dirty="0" smtClean="0"/>
              <a:t> </a:t>
            </a:r>
          </a:p>
          <a:p>
            <a:r>
              <a:rPr lang="en-GB" sz="1000" dirty="0" smtClean="0"/>
              <a:t>Effects of charges: </a:t>
            </a:r>
            <a:r>
              <a:rPr lang="en-GB" sz="1000" u="sng" dirty="0" smtClean="0">
                <a:hlinkClick r:id="rId10"/>
              </a:rPr>
              <a:t>http://www.bartlett.ucl.ac.uk/markbarrett/Transport/Air/AvCharge.zip</a:t>
            </a:r>
            <a:r>
              <a:rPr lang="en-GB" sz="1000" dirty="0" smtClean="0"/>
              <a:t> </a:t>
            </a:r>
          </a:p>
          <a:p>
            <a:r>
              <a:rPr lang="en-GB" sz="1000" b="1" dirty="0" smtClean="0"/>
              <a:t> </a:t>
            </a:r>
            <a:r>
              <a:rPr lang="en-GB" sz="1000" b="1" dirty="0"/>
              <a:t> </a:t>
            </a:r>
            <a:endParaRPr lang="en-GB" sz="1000" dirty="0"/>
          </a:p>
          <a:p>
            <a:r>
              <a:rPr lang="en-GB" sz="1000" b="1" dirty="0" smtClean="0"/>
              <a:t>ELECTRICITY</a:t>
            </a:r>
            <a:r>
              <a:rPr lang="en-GB" sz="1000" dirty="0" smtClean="0"/>
              <a:t>: Feasibility of a high renewable electricity system</a:t>
            </a:r>
          </a:p>
          <a:p>
            <a:r>
              <a:rPr lang="en-GB" sz="1000" dirty="0" smtClean="0"/>
              <a:t>Barrett, M. 2007, </a:t>
            </a:r>
            <a:r>
              <a:rPr lang="en-GB" sz="1000" i="1" dirty="0" smtClean="0"/>
              <a:t>A Renewable Electricity System for the UK. In Renewable Energy and the Grid: The Challenge of Variability</a:t>
            </a:r>
            <a:r>
              <a:rPr lang="en-GB" sz="1000" dirty="0" smtClean="0"/>
              <a:t>, Boyle, G., London: </a:t>
            </a:r>
            <a:r>
              <a:rPr lang="en-GB" sz="1000" dirty="0" err="1" smtClean="0"/>
              <a:t>Earthscan</a:t>
            </a:r>
            <a:r>
              <a:rPr lang="en-GB" sz="1000" dirty="0" smtClean="0"/>
              <a:t>. ISBN-13: 978-1-84407-418-1 (hardback).</a:t>
            </a:r>
          </a:p>
          <a:p>
            <a:r>
              <a:rPr lang="en-GB" sz="1000" u="sng" dirty="0" smtClean="0">
                <a:hlinkClick r:id="rId11"/>
              </a:rPr>
              <a:t>http://www.cbes.ucl.ac.uk/projects/energyreview/Bartlett%20Response%20to%20Energy%20Review%20-%20electricity.pdf</a:t>
            </a:r>
            <a:r>
              <a:rPr lang="en-GB" sz="1000" dirty="0" smtClean="0"/>
              <a:t> </a:t>
            </a:r>
          </a:p>
          <a:p>
            <a:r>
              <a:rPr lang="en-GB" sz="1000" u="sng" dirty="0" smtClean="0">
                <a:hlinkClick r:id="rId12"/>
              </a:rPr>
              <a:t>http://www.bartlett.ucl.ac.uk/markbarrett/Energy/UKEnergy/UKElectricityGreenLight_100506.ppt</a:t>
            </a:r>
            <a:r>
              <a:rPr lang="en-GB" sz="1000" dirty="0" smtClean="0"/>
              <a:t> </a:t>
            </a:r>
          </a:p>
          <a:p>
            <a:endParaRPr lang="en-GB" sz="1000" dirty="0" smtClean="0"/>
          </a:p>
          <a:p>
            <a:r>
              <a:rPr lang="en-GB" sz="1000" b="1" dirty="0" smtClean="0"/>
              <a:t>SCENARIOS</a:t>
            </a:r>
          </a:p>
          <a:p>
            <a:r>
              <a:rPr lang="en-GB" sz="1000" dirty="0" smtClean="0"/>
              <a:t>Barrett M, December 2007, Low Emission Energy Scenarios for the European Union,  report 5785. ISBN 91-620-5785-5, ISSN 0282-7298. </a:t>
            </a:r>
            <a:r>
              <a:rPr lang="en-GB" sz="1000" u="sng" dirty="0" smtClean="0">
                <a:hlinkClick r:id="rId13"/>
              </a:rPr>
              <a:t>http://www.naturvardsverket.se/Documents/bokhandeln/620-5785-5.htm</a:t>
            </a:r>
            <a:r>
              <a:rPr lang="en-GB" sz="1000" dirty="0" smtClean="0"/>
              <a:t> </a:t>
            </a:r>
          </a:p>
          <a:p>
            <a:r>
              <a:rPr lang="en-GB" sz="1000" dirty="0" err="1" smtClean="0"/>
              <a:t>Naturvårdsverket</a:t>
            </a:r>
            <a:r>
              <a:rPr lang="en-GB" sz="1000" dirty="0" smtClean="0"/>
              <a:t> (Swedish environmental protection agency, SE-106 48 Stockholm  </a:t>
            </a:r>
            <a:r>
              <a:rPr lang="en-GB" sz="1000" u="sng" dirty="0" smtClean="0">
                <a:hlinkClick r:id="rId14"/>
              </a:rPr>
              <a:t>www.naturvardsverket.se</a:t>
            </a:r>
            <a:r>
              <a:rPr lang="en-GB" sz="1000" b="1" dirty="0" smtClean="0"/>
              <a:t> </a:t>
            </a:r>
          </a:p>
          <a:p>
            <a:pPr>
              <a:lnSpc>
                <a:spcPct val="80000"/>
              </a:lnSpc>
              <a:buFontTx/>
              <a:buNone/>
            </a:pPr>
            <a:endParaRPr lang="fr-FR" sz="1000" b="1" dirty="0" smtClean="0"/>
          </a:p>
          <a:p>
            <a:pPr>
              <a:lnSpc>
                <a:spcPct val="80000"/>
              </a:lnSpc>
              <a:buFontTx/>
              <a:buNone/>
            </a:pPr>
            <a:r>
              <a:rPr lang="fr-FR" sz="1000" b="1" dirty="0" err="1" smtClean="0"/>
              <a:t>Dynamic</a:t>
            </a:r>
            <a:r>
              <a:rPr lang="fr-FR" sz="1000" b="1" dirty="0" smtClean="0"/>
              <a:t> </a:t>
            </a:r>
            <a:r>
              <a:rPr lang="fr-FR" sz="1000" b="1" dirty="0" err="1" smtClean="0"/>
              <a:t>Physical</a:t>
            </a:r>
            <a:r>
              <a:rPr lang="fr-FR" sz="1000" b="1" dirty="0" smtClean="0"/>
              <a:t> Energy Model (1981)</a:t>
            </a:r>
            <a:endParaRPr lang="fr-FR" sz="1000" dirty="0" smtClean="0"/>
          </a:p>
          <a:p>
            <a:pPr>
              <a:buNone/>
            </a:pPr>
            <a:r>
              <a:rPr lang="en-GB" sz="1000" u="sng" dirty="0" smtClean="0">
                <a:hlinkClick r:id="rId15"/>
              </a:rPr>
              <a:t>www.bartlett.ucl.ac.uk/web/ben/ede/BENVGEED/ERG 044.pdf</a:t>
            </a:r>
            <a:endParaRPr lang="en-GB" sz="1000" u="sng" dirty="0" smtClean="0"/>
          </a:p>
          <a:p>
            <a:pPr>
              <a:buNone/>
            </a:pPr>
            <a:r>
              <a:rPr lang="en-GB" sz="1000" u="sng" dirty="0" smtClean="0">
                <a:hlinkClick r:id="rId16"/>
              </a:rPr>
              <a:t>www.bartlett.ucl.ac.uk/web/ben/ede/BENVGEED/ERG045_complete.pdf</a:t>
            </a:r>
            <a:r>
              <a:rPr lang="en-GB" sz="1000" dirty="0" smtClean="0"/>
              <a:t> </a:t>
            </a:r>
          </a:p>
          <a:p>
            <a:endParaRPr lang="en-GB" sz="1000" dirty="0" smtClean="0"/>
          </a:p>
          <a:p>
            <a:r>
              <a:rPr lang="en-GB" sz="1000" b="1" dirty="0" smtClean="0"/>
              <a:t>HEALTH</a:t>
            </a:r>
          </a:p>
          <a:p>
            <a:r>
              <a:rPr lang="en-GB" sz="1000" dirty="0" smtClean="0"/>
              <a:t>Barrett </a:t>
            </a:r>
            <a:r>
              <a:rPr lang="en-GB" sz="1000" dirty="0"/>
              <a:t>M, Holland M, April 2008, The Costs and Health Benefits of Reducing Emissions from Power Stations in Europe. Published by the Air Pollution and Climate Secretariat and the European Environmental Bureau. ISBN: 978-91-975883-2-4</a:t>
            </a:r>
          </a:p>
          <a:p>
            <a:r>
              <a:rPr lang="en-GB" sz="1000" dirty="0"/>
              <a:t>ISSN: 1400-4909.  </a:t>
            </a:r>
            <a:r>
              <a:rPr lang="en-GB" sz="1000" u="sng" dirty="0">
                <a:hlinkClick r:id="rId17"/>
              </a:rPr>
              <a:t>http://www.airclim.org/reports/APC20_final.pdf</a:t>
            </a:r>
            <a:r>
              <a:rPr lang="en-GB" sz="1000" dirty="0"/>
              <a:t> </a:t>
            </a:r>
          </a:p>
          <a:p>
            <a:r>
              <a:rPr lang="en-GB" sz="1000" dirty="0"/>
              <a:t> </a:t>
            </a:r>
          </a:p>
        </p:txBody>
      </p:sp>
    </p:spTree>
    <p:extLst>
      <p:ext uri="{BB962C8B-B14F-4D97-AF65-F5344CB8AC3E}">
        <p14:creationId xmlns:p14="http://schemas.microsoft.com/office/powerpoint/2010/main" xmlns="" val="2485790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Description</a:t>
            </a:r>
            <a:endParaRPr lang="en-GB" dirty="0"/>
          </a:p>
        </p:txBody>
      </p:sp>
      <p:sp>
        <p:nvSpPr>
          <p:cNvPr id="3" name="Content Placeholder 2"/>
          <p:cNvSpPr>
            <a:spLocks noGrp="1"/>
          </p:cNvSpPr>
          <p:nvPr>
            <p:ph idx="1"/>
          </p:nvPr>
        </p:nvSpPr>
        <p:spPr>
          <a:xfrm>
            <a:off x="467544" y="1340768"/>
            <a:ext cx="8229600" cy="4697427"/>
          </a:xfrm>
        </p:spPr>
        <p:txBody>
          <a:bodyPr/>
          <a:lstStyle/>
          <a:p>
            <a:pPr>
              <a:buNone/>
            </a:pPr>
            <a:r>
              <a:rPr lang="en-GB" dirty="0" smtClean="0"/>
              <a:t>This is a toy energy and CO2 model for the UK designed for teaching some basics about future scenarios for the emission of the greenhouse gas, CO2 . </a:t>
            </a:r>
            <a:endParaRPr lang="en-GB" dirty="0" smtClean="0"/>
          </a:p>
          <a:p>
            <a:pPr>
              <a:buNone/>
            </a:pPr>
            <a:endParaRPr lang="en-GB" dirty="0" smtClean="0"/>
          </a:p>
          <a:p>
            <a:pPr>
              <a:buNone/>
            </a:pPr>
            <a:r>
              <a:rPr lang="en-GB" dirty="0" smtClean="0"/>
              <a:t>The model may be downloaded here: </a:t>
            </a:r>
            <a:r>
              <a:rPr lang="en-GB" sz="1000" dirty="0" smtClean="0">
                <a:hlinkClick r:id="rId3"/>
              </a:rPr>
              <a:t>http</a:t>
            </a:r>
            <a:r>
              <a:rPr lang="en-GB" sz="1000" dirty="0" smtClean="0">
                <a:hlinkClick r:id="rId3"/>
              </a:rPr>
              <a:t>://</a:t>
            </a:r>
            <a:r>
              <a:rPr lang="en-GB" sz="1000" dirty="0" smtClean="0">
                <a:hlinkClick r:id="rId3"/>
              </a:rPr>
              <a:t>www.bartlett.ucl.ac.uk/markbarrett/Energy/EneToy/EneCO2ToyModelUK.xls</a:t>
            </a:r>
            <a:r>
              <a:rPr lang="en-GB" sz="1000" dirty="0" smtClean="0"/>
              <a:t> </a:t>
            </a:r>
          </a:p>
          <a:p>
            <a:pPr>
              <a:buNone/>
            </a:pPr>
            <a:endParaRPr lang="en-GB" dirty="0" smtClean="0"/>
          </a:p>
          <a:p>
            <a:pPr>
              <a:buNone/>
            </a:pPr>
            <a:r>
              <a:rPr lang="en-GB" dirty="0" smtClean="0"/>
              <a:t>More </a:t>
            </a:r>
            <a:r>
              <a:rPr lang="en-GB" dirty="0" smtClean="0"/>
              <a:t>complex models, such as </a:t>
            </a:r>
            <a:r>
              <a:rPr lang="en-GB" dirty="0" err="1" smtClean="0"/>
              <a:t>SEEScen</a:t>
            </a:r>
            <a:r>
              <a:rPr lang="en-GB" dirty="0" smtClean="0"/>
              <a:t> (scenario) model and </a:t>
            </a:r>
            <a:r>
              <a:rPr lang="en-GB" dirty="0" err="1" smtClean="0"/>
              <a:t>EleServe</a:t>
            </a:r>
            <a:r>
              <a:rPr lang="en-GB" dirty="0" smtClean="0"/>
              <a:t> (electricity services)  represent energy systems with greater realism </a:t>
            </a:r>
            <a:r>
              <a:rPr lang="en-GB" dirty="0" smtClean="0"/>
              <a:t>. The </a:t>
            </a:r>
            <a:r>
              <a:rPr lang="en-GB" dirty="0" smtClean="0"/>
              <a:t>toy model does not accurately account for </a:t>
            </a:r>
            <a:r>
              <a:rPr lang="en-GB" dirty="0" err="1" smtClean="0"/>
              <a:t>sectoral</a:t>
            </a:r>
            <a:r>
              <a:rPr lang="en-GB" dirty="0" smtClean="0"/>
              <a:t> interactions such as the impact of CHP on other electricity supply requirements</a:t>
            </a:r>
            <a:r>
              <a:rPr lang="en-GB" dirty="0" smtClean="0"/>
              <a:t>. The </a:t>
            </a:r>
            <a:r>
              <a:rPr lang="en-GB" dirty="0" smtClean="0"/>
              <a:t>toy model is a simple 'what if' model to illustrate how future scenarios for the emission of one greenhouse gas, CO2, might be affected by different assumptions </a:t>
            </a:r>
            <a:r>
              <a:rPr lang="en-GB" dirty="0" smtClean="0"/>
              <a:t>. </a:t>
            </a:r>
          </a:p>
          <a:p>
            <a:pPr>
              <a:buNone/>
            </a:pPr>
            <a:endParaRPr lang="en-GB" dirty="0" smtClean="0"/>
          </a:p>
          <a:p>
            <a:pPr>
              <a:buNone/>
            </a:pPr>
            <a:r>
              <a:rPr lang="en-GB" dirty="0" smtClean="0"/>
              <a:t>Its aims are:</a:t>
            </a:r>
          </a:p>
          <a:p>
            <a:pPr>
              <a:buFont typeface="+mj-lt"/>
              <a:buAutoNum type="arabicPeriod"/>
            </a:pPr>
            <a:r>
              <a:rPr lang="en-GB" dirty="0" smtClean="0">
                <a:solidFill>
                  <a:srgbClr val="000000"/>
                </a:solidFill>
              </a:rPr>
              <a:t>Enable </a:t>
            </a:r>
            <a:r>
              <a:rPr lang="en-GB" dirty="0" smtClean="0">
                <a:solidFill>
                  <a:srgbClr val="000000"/>
                </a:solidFill>
              </a:rPr>
              <a:t>people to get a feel for which are the important sectors.	</a:t>
            </a:r>
          </a:p>
          <a:p>
            <a:pPr>
              <a:buFont typeface="+mj-lt"/>
              <a:buAutoNum type="arabicPeriod"/>
            </a:pPr>
            <a:r>
              <a:rPr lang="en-GB" dirty="0" smtClean="0">
                <a:solidFill>
                  <a:srgbClr val="000000"/>
                </a:solidFill>
              </a:rPr>
              <a:t>Underline </a:t>
            </a:r>
            <a:r>
              <a:rPr lang="en-GB" dirty="0" smtClean="0">
                <a:solidFill>
                  <a:srgbClr val="000000"/>
                </a:solidFill>
              </a:rPr>
              <a:t>how growth rates, e.g. in aviation, can overwhelm technical reductions in the longer </a:t>
            </a:r>
            <a:r>
              <a:rPr lang="en-GB" dirty="0" smtClean="0">
                <a:solidFill>
                  <a:srgbClr val="000000"/>
                </a:solidFill>
              </a:rPr>
              <a:t>term</a:t>
            </a:r>
            <a:endParaRPr lang="en-GB" dirty="0" smtClean="0">
              <a:solidFill>
                <a:srgbClr val="000000"/>
              </a:solidFill>
            </a:endParaRPr>
          </a:p>
          <a:p>
            <a:pPr>
              <a:buFont typeface="+mj-lt"/>
              <a:buAutoNum type="arabicPeriod"/>
            </a:pPr>
            <a:r>
              <a:rPr lang="en-GB" dirty="0" smtClean="0">
                <a:solidFill>
                  <a:srgbClr val="000000"/>
                </a:solidFill>
              </a:rPr>
              <a:t>See </a:t>
            </a:r>
            <a:r>
              <a:rPr lang="en-GB" dirty="0" smtClean="0">
                <a:solidFill>
                  <a:srgbClr val="000000"/>
                </a:solidFill>
              </a:rPr>
              <a:t>the effect of assumptions about measures to control CO2 in terms of amount and speed of </a:t>
            </a:r>
            <a:r>
              <a:rPr lang="en-GB" dirty="0" smtClean="0">
                <a:solidFill>
                  <a:srgbClr val="000000"/>
                </a:solidFill>
              </a:rPr>
              <a:t>reduction</a:t>
            </a:r>
            <a:endParaRPr lang="en-GB" dirty="0" smtClean="0">
              <a:solidFill>
                <a:srgbClr val="000000"/>
              </a:solidFill>
            </a:endParaRPr>
          </a:p>
          <a:p>
            <a:pPr>
              <a:buFont typeface="+mj-lt"/>
              <a:buAutoNum type="arabicPeriod"/>
            </a:pPr>
            <a:r>
              <a:rPr lang="en-GB" dirty="0" smtClean="0">
                <a:solidFill>
                  <a:srgbClr val="000000"/>
                </a:solidFill>
              </a:rPr>
              <a:t>Understand </a:t>
            </a:r>
            <a:r>
              <a:rPr lang="en-GB" dirty="0" smtClean="0">
                <a:solidFill>
                  <a:srgbClr val="000000"/>
                </a:solidFill>
              </a:rPr>
              <a:t>how behavioural/lifestyle changes may be necessary to reach target reductions	</a:t>
            </a:r>
          </a:p>
          <a:p>
            <a:pPr>
              <a:buFont typeface="+mj-lt"/>
              <a:buAutoNum type="arabicPeriod"/>
            </a:pPr>
            <a:r>
              <a:rPr lang="en-GB" dirty="0" smtClean="0">
                <a:solidFill>
                  <a:srgbClr val="000000"/>
                </a:solidFill>
              </a:rPr>
              <a:t>Illustrate </a:t>
            </a:r>
            <a:r>
              <a:rPr lang="en-GB" dirty="0" smtClean="0">
                <a:solidFill>
                  <a:srgbClr val="000000"/>
                </a:solidFill>
              </a:rPr>
              <a:t>the importance of international emissions from aircraft and ships	</a:t>
            </a:r>
          </a:p>
          <a:p>
            <a:pPr>
              <a:buFont typeface="+mj-lt"/>
              <a:buAutoNum type="arabicPeriod"/>
            </a:pPr>
            <a:r>
              <a:rPr lang="en-GB" dirty="0" smtClean="0">
                <a:solidFill>
                  <a:srgbClr val="000000"/>
                </a:solidFill>
              </a:rPr>
              <a:t>Show </a:t>
            </a:r>
            <a:r>
              <a:rPr lang="en-GB" dirty="0" smtClean="0">
                <a:solidFill>
                  <a:srgbClr val="000000"/>
                </a:solidFill>
              </a:rPr>
              <a:t>the shift from historical trends required to reach different reductions	</a:t>
            </a:r>
          </a:p>
          <a:p>
            <a:pPr>
              <a:buNone/>
            </a:pPr>
            <a:endParaRPr lang="en-GB" dirty="0" smtClean="0"/>
          </a:p>
        </p:txBody>
      </p:sp>
      <p:sp>
        <p:nvSpPr>
          <p:cNvPr id="4" name="Slide Number Placeholder 3"/>
          <p:cNvSpPr>
            <a:spLocks noGrp="1"/>
          </p:cNvSpPr>
          <p:nvPr>
            <p:ph type="sldNum" sz="quarter" idx="12"/>
          </p:nvPr>
        </p:nvSpPr>
        <p:spPr/>
        <p:txBody>
          <a:bodyPr/>
          <a:lstStyle/>
          <a:p>
            <a:fld id="{70E2A97C-DA7A-459D-BEB2-C467076B0435}" type="slidenum">
              <a:rPr lang="en-GB" smtClean="0"/>
              <a:pPr/>
              <a:t>2</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CO2 Emission components – demand sectors</a:t>
            </a:r>
            <a:endParaRPr lang="en-GB" dirty="0"/>
          </a:p>
        </p:txBody>
      </p:sp>
      <p:sp>
        <p:nvSpPr>
          <p:cNvPr id="3" name="Content Placeholder 2"/>
          <p:cNvSpPr>
            <a:spLocks noGrp="1"/>
          </p:cNvSpPr>
          <p:nvPr>
            <p:ph idx="1"/>
          </p:nvPr>
        </p:nvSpPr>
        <p:spPr>
          <a:xfrm>
            <a:off x="428596" y="1303341"/>
            <a:ext cx="8229600" cy="4697427"/>
          </a:xfrm>
        </p:spPr>
        <p:txBody>
          <a:bodyPr/>
          <a:lstStyle/>
          <a:p>
            <a:pPr>
              <a:buNone/>
            </a:pPr>
            <a:r>
              <a:rPr lang="en-GB" sz="1000" b="1" dirty="0" smtClean="0">
                <a:solidFill>
                  <a:srgbClr val="000000"/>
                </a:solidFill>
                <a:latin typeface="Times New Roman"/>
              </a:rPr>
              <a:t>The model is disaggregated according to DEFRA (now DECC) data at: </a:t>
            </a:r>
            <a:r>
              <a:rPr lang="en-GB" sz="1000" dirty="0" smtClean="0">
                <a:hlinkClick r:id="rId3"/>
              </a:rPr>
              <a:t>http</a:t>
            </a:r>
            <a:r>
              <a:rPr lang="en-GB" sz="1000" dirty="0" smtClean="0">
                <a:hlinkClick r:id="rId3"/>
              </a:rPr>
              <a:t>://</a:t>
            </a:r>
            <a:r>
              <a:rPr lang="en-GB" sz="1000" dirty="0" smtClean="0">
                <a:hlinkClick r:id="rId3"/>
              </a:rPr>
              <a:t>www.decc.gov.uk/en/content/cms/statistics/climate_change/gg_emissions/uk_emissions/2008_final/2008_final.aspx</a:t>
            </a:r>
            <a:endParaRPr lang="en-GB" sz="1000" b="1" dirty="0" smtClean="0">
              <a:solidFill>
                <a:srgbClr val="000000"/>
              </a:solidFill>
              <a:latin typeface="Times New Roman"/>
            </a:endParaRPr>
          </a:p>
          <a:p>
            <a:pPr>
              <a:buNone/>
            </a:pPr>
            <a:r>
              <a:rPr lang="en-GB" sz="1000" b="1" dirty="0" smtClean="0">
                <a:solidFill>
                  <a:srgbClr val="000000"/>
                </a:solidFill>
                <a:latin typeface="Times New Roman"/>
              </a:rPr>
              <a:t>Residential</a:t>
            </a:r>
            <a:r>
              <a:rPr lang="en-GB" sz="1000" b="1" dirty="0" smtClean="0">
                <a:solidFill>
                  <a:srgbClr val="000000"/>
                </a:solidFill>
                <a:latin typeface="Times New Roman"/>
              </a:rPr>
              <a:t>	</a:t>
            </a:r>
            <a:r>
              <a:rPr lang="en-GB" sz="1000" dirty="0" smtClean="0">
                <a:solidFill>
                  <a:srgbClr val="000000"/>
                </a:solidFill>
                <a:latin typeface="Times New Roman"/>
              </a:rPr>
              <a:t>Household and gardening (mobile)</a:t>
            </a:r>
            <a:r>
              <a:rPr lang="en-GB" sz="1000" b="1" dirty="0" smtClean="0">
                <a:solidFill>
                  <a:srgbClr val="000000"/>
                </a:solidFill>
                <a:latin typeface="Times New Roman"/>
              </a:rPr>
              <a:t>		</a:t>
            </a:r>
          </a:p>
          <a:p>
            <a:pPr>
              <a:buNone/>
            </a:pPr>
            <a:r>
              <a:rPr lang="en-GB" sz="1000" b="1" dirty="0" smtClean="0">
                <a:solidFill>
                  <a:srgbClr val="000000"/>
                </a:solidFill>
                <a:latin typeface="Times New Roman"/>
              </a:rPr>
              <a:t>		</a:t>
            </a:r>
            <a:r>
              <a:rPr lang="en-GB" sz="1000" dirty="0" smtClean="0">
                <a:solidFill>
                  <a:srgbClr val="000000"/>
                </a:solidFill>
                <a:latin typeface="Times New Roman"/>
              </a:rPr>
              <a:t>Residential plant</a:t>
            </a:r>
            <a:r>
              <a:rPr lang="en-GB" sz="1000" b="1" dirty="0" smtClean="0">
                <a:solidFill>
                  <a:srgbClr val="000000"/>
                </a:solidFill>
                <a:latin typeface="Times New Roman"/>
              </a:rPr>
              <a:t>	</a:t>
            </a:r>
          </a:p>
          <a:p>
            <a:pPr>
              <a:buNone/>
            </a:pPr>
            <a:r>
              <a:rPr lang="en-GB" sz="1000" b="1" dirty="0" smtClean="0">
                <a:solidFill>
                  <a:srgbClr val="000000"/>
                </a:solidFill>
                <a:latin typeface="Times New Roman"/>
              </a:rPr>
              <a:t>Services	</a:t>
            </a:r>
            <a:r>
              <a:rPr lang="en-GB" sz="1000" dirty="0" smtClean="0">
                <a:solidFill>
                  <a:srgbClr val="000000"/>
                </a:solidFill>
                <a:latin typeface="Times New Roman"/>
              </a:rPr>
              <a:t>Commercial and institutional</a:t>
            </a:r>
            <a:r>
              <a:rPr lang="en-GB" sz="1000" b="1" dirty="0" smtClean="0">
                <a:solidFill>
                  <a:srgbClr val="000000"/>
                </a:solidFill>
                <a:latin typeface="Times New Roman"/>
              </a:rPr>
              <a:t>		</a:t>
            </a:r>
          </a:p>
          <a:p>
            <a:pPr>
              <a:buNone/>
            </a:pPr>
            <a:r>
              <a:rPr lang="en-GB" sz="1000" b="1" dirty="0" smtClean="0">
                <a:solidFill>
                  <a:srgbClr val="000000"/>
                </a:solidFill>
                <a:latin typeface="Times New Roman"/>
              </a:rPr>
              <a:t>Industry</a:t>
            </a:r>
            <a:r>
              <a:rPr lang="en-GB" sz="1000" dirty="0" smtClean="0">
                <a:solidFill>
                  <a:srgbClr val="000000"/>
                </a:solidFill>
                <a:latin typeface="Times New Roman"/>
              </a:rPr>
              <a:t>	</a:t>
            </a:r>
            <a:r>
              <a:rPr lang="en-GB" sz="1000" dirty="0" smtClean="0">
                <a:solidFill>
                  <a:srgbClr val="000000"/>
                </a:solidFill>
                <a:latin typeface="Times New Roman"/>
              </a:rPr>
              <a:t>Ammonia </a:t>
            </a:r>
            <a:r>
              <a:rPr lang="en-GB" sz="1000" dirty="0" smtClean="0">
                <a:solidFill>
                  <a:srgbClr val="000000"/>
                </a:solidFill>
                <a:latin typeface="Times New Roman"/>
              </a:rPr>
              <a:t>production</a:t>
            </a:r>
            <a:endParaRPr lang="en-GB" sz="1000" dirty="0" smtClean="0">
              <a:solidFill>
                <a:srgbClr val="000000"/>
              </a:solidFill>
              <a:latin typeface="Times New Roman"/>
            </a:endParaRPr>
          </a:p>
          <a:p>
            <a:pPr>
              <a:buNone/>
            </a:pPr>
            <a:r>
              <a:rPr lang="en-GB" sz="1000" dirty="0" smtClean="0">
                <a:solidFill>
                  <a:srgbClr val="000000"/>
                </a:solidFill>
                <a:latin typeface="Times New Roman"/>
              </a:rPr>
              <a:t>	</a:t>
            </a:r>
            <a:r>
              <a:rPr lang="en-GB" sz="1000" dirty="0" smtClean="0">
                <a:solidFill>
                  <a:srgbClr val="000000"/>
                </a:solidFill>
                <a:latin typeface="Times New Roman"/>
              </a:rPr>
              <a:t>	Cement </a:t>
            </a:r>
            <a:r>
              <a:rPr lang="en-GB" sz="1000" dirty="0" smtClean="0">
                <a:solidFill>
                  <a:srgbClr val="000000"/>
                </a:solidFill>
                <a:latin typeface="Times New Roman"/>
              </a:rPr>
              <a:t>production	</a:t>
            </a:r>
          </a:p>
          <a:p>
            <a:pPr>
              <a:buNone/>
            </a:pPr>
            <a:r>
              <a:rPr lang="en-GB" sz="1000" dirty="0" smtClean="0">
                <a:solidFill>
                  <a:srgbClr val="000000"/>
                </a:solidFill>
                <a:latin typeface="Times New Roman"/>
              </a:rPr>
              <a:t>		Lime production	</a:t>
            </a:r>
          </a:p>
          <a:p>
            <a:pPr>
              <a:buNone/>
            </a:pPr>
            <a:r>
              <a:rPr lang="en-GB" sz="1000" dirty="0" smtClean="0">
                <a:solidFill>
                  <a:srgbClr val="000000"/>
                </a:solidFill>
                <a:latin typeface="Times New Roman"/>
              </a:rPr>
              <a:t>		Limestone and dolomite use	</a:t>
            </a:r>
          </a:p>
          <a:p>
            <a:pPr>
              <a:buNone/>
            </a:pPr>
            <a:r>
              <a:rPr lang="en-GB" sz="1000" dirty="0" smtClean="0">
                <a:solidFill>
                  <a:srgbClr val="000000"/>
                </a:solidFill>
                <a:latin typeface="Times New Roman"/>
              </a:rPr>
              <a:t>		Metal production	</a:t>
            </a:r>
          </a:p>
          <a:p>
            <a:pPr>
              <a:buNone/>
            </a:pPr>
            <a:r>
              <a:rPr lang="en-GB" sz="1000" dirty="0" smtClean="0">
                <a:solidFill>
                  <a:srgbClr val="000000"/>
                </a:solidFill>
                <a:latin typeface="Times New Roman"/>
              </a:rPr>
              <a:t>		Soda ash production and use	</a:t>
            </a:r>
          </a:p>
          <a:p>
            <a:pPr>
              <a:buNone/>
            </a:pPr>
            <a:r>
              <a:rPr lang="en-GB" sz="1000" dirty="0" smtClean="0">
                <a:solidFill>
                  <a:srgbClr val="000000"/>
                </a:solidFill>
                <a:latin typeface="Times New Roman"/>
              </a:rPr>
              <a:t>		Other industrial fuel combustion	</a:t>
            </a:r>
          </a:p>
          <a:p>
            <a:pPr>
              <a:buNone/>
            </a:pPr>
            <a:r>
              <a:rPr lang="en-GB" sz="1000" dirty="0" smtClean="0">
                <a:solidFill>
                  <a:srgbClr val="000000"/>
                </a:solidFill>
                <a:latin typeface="Times New Roman"/>
              </a:rPr>
              <a:t>		Iron and steel	</a:t>
            </a:r>
          </a:p>
          <a:p>
            <a:pPr>
              <a:buNone/>
            </a:pPr>
            <a:r>
              <a:rPr lang="fr-FR" sz="1000" b="1" dirty="0" smtClean="0">
                <a:solidFill>
                  <a:srgbClr val="000000"/>
                </a:solidFill>
                <a:latin typeface="Times New Roman"/>
              </a:rPr>
              <a:t>Transport	</a:t>
            </a:r>
            <a:r>
              <a:rPr lang="fr-FR" sz="1000" dirty="0" smtClean="0">
                <a:solidFill>
                  <a:srgbClr val="000000"/>
                </a:solidFill>
                <a:latin typeface="Times New Roman"/>
              </a:rPr>
              <a:t>Civil aviation (</a:t>
            </a:r>
            <a:r>
              <a:rPr lang="fr-FR" sz="1000" dirty="0" err="1" smtClean="0">
                <a:solidFill>
                  <a:srgbClr val="000000"/>
                </a:solidFill>
                <a:latin typeface="Times New Roman"/>
              </a:rPr>
              <a:t>Domestic</a:t>
            </a:r>
            <a:r>
              <a:rPr lang="fr-FR" sz="1000" dirty="0" smtClean="0">
                <a:solidFill>
                  <a:srgbClr val="000000"/>
                </a:solidFill>
                <a:latin typeface="Times New Roman"/>
              </a:rPr>
              <a:t>, </a:t>
            </a:r>
            <a:r>
              <a:rPr lang="fr-FR" sz="1000" dirty="0" smtClean="0">
                <a:solidFill>
                  <a:srgbClr val="000000"/>
                </a:solidFill>
                <a:latin typeface="Times New Roman"/>
              </a:rPr>
              <a:t>Cruise</a:t>
            </a:r>
            <a:r>
              <a:rPr lang="fr-FR" sz="1000" b="1" dirty="0" smtClean="0">
                <a:solidFill>
                  <a:srgbClr val="000000"/>
                </a:solidFill>
                <a:latin typeface="Times New Roman"/>
              </a:rPr>
              <a:t>)</a:t>
            </a:r>
            <a:r>
              <a:rPr lang="fr-FR" sz="1000" b="1" dirty="0" smtClean="0">
                <a:solidFill>
                  <a:srgbClr val="000000"/>
                </a:solidFill>
                <a:latin typeface="Times New Roman"/>
              </a:rPr>
              <a:t>	</a:t>
            </a:r>
          </a:p>
          <a:p>
            <a:pPr>
              <a:buNone/>
            </a:pPr>
            <a:r>
              <a:rPr lang="en-GB" sz="1000" dirty="0" smtClean="0">
                <a:solidFill>
                  <a:srgbClr val="000000"/>
                </a:solidFill>
                <a:latin typeface="Times New Roman"/>
              </a:rPr>
              <a:t>		Civil </a:t>
            </a:r>
            <a:r>
              <a:rPr lang="en-GB" sz="1000" dirty="0" smtClean="0">
                <a:solidFill>
                  <a:srgbClr val="000000"/>
                </a:solidFill>
                <a:latin typeface="Times New Roman"/>
              </a:rPr>
              <a:t>aviation (Domestic, Landing and take off)	</a:t>
            </a:r>
          </a:p>
          <a:p>
            <a:pPr>
              <a:buNone/>
            </a:pPr>
            <a:r>
              <a:rPr lang="en-GB" sz="1000" dirty="0" smtClean="0">
                <a:solidFill>
                  <a:srgbClr val="000000"/>
                </a:solidFill>
                <a:latin typeface="Times New Roman"/>
              </a:rPr>
              <a:t>		International bunkers - Aviation (Cruise)	</a:t>
            </a:r>
          </a:p>
          <a:p>
            <a:pPr>
              <a:buNone/>
            </a:pPr>
            <a:r>
              <a:rPr lang="en-GB" sz="1000" dirty="0" smtClean="0">
                <a:solidFill>
                  <a:srgbClr val="000000"/>
                </a:solidFill>
                <a:latin typeface="Times New Roman"/>
              </a:rPr>
              <a:t>		International bunkers - Aviation (Landing and take off)	</a:t>
            </a:r>
          </a:p>
          <a:p>
            <a:pPr>
              <a:buNone/>
            </a:pPr>
            <a:r>
              <a:rPr lang="en-GB" sz="1000" dirty="0" smtClean="0">
                <a:solidFill>
                  <a:srgbClr val="000000"/>
                </a:solidFill>
                <a:latin typeface="Times New Roman"/>
              </a:rPr>
              <a:t>		International bunkers - Navigation	</a:t>
            </a:r>
          </a:p>
          <a:p>
            <a:pPr>
              <a:buNone/>
            </a:pPr>
            <a:r>
              <a:rPr lang="en-GB" sz="1000" dirty="0" smtClean="0">
                <a:solidFill>
                  <a:srgbClr val="000000"/>
                </a:solidFill>
                <a:latin typeface="Times New Roman"/>
              </a:rPr>
              <a:t>		National navigation	</a:t>
            </a:r>
          </a:p>
          <a:p>
            <a:pPr>
              <a:buNone/>
            </a:pPr>
            <a:r>
              <a:rPr lang="en-GB" sz="1000" dirty="0" smtClean="0">
                <a:solidFill>
                  <a:srgbClr val="000000"/>
                </a:solidFill>
                <a:latin typeface="Times New Roman"/>
              </a:rPr>
              <a:t>		National fishing	</a:t>
            </a:r>
          </a:p>
          <a:p>
            <a:pPr>
              <a:buNone/>
            </a:pPr>
            <a:r>
              <a:rPr lang="en-GB" sz="1000" dirty="0" smtClean="0">
                <a:solidFill>
                  <a:srgbClr val="000000"/>
                </a:solidFill>
                <a:latin typeface="Times New Roman"/>
              </a:rPr>
              <a:t>		Military aircraft and shipping	</a:t>
            </a:r>
          </a:p>
          <a:p>
            <a:pPr>
              <a:buNone/>
            </a:pPr>
            <a:r>
              <a:rPr lang="en-GB" sz="1000" dirty="0" smtClean="0">
                <a:solidFill>
                  <a:srgbClr val="000000"/>
                </a:solidFill>
                <a:latin typeface="Times New Roman"/>
              </a:rPr>
              <a:t>		Railways	</a:t>
            </a:r>
          </a:p>
          <a:p>
            <a:pPr>
              <a:buNone/>
            </a:pPr>
            <a:r>
              <a:rPr lang="en-GB" sz="1000" dirty="0" smtClean="0">
                <a:solidFill>
                  <a:srgbClr val="000000"/>
                </a:solidFill>
                <a:latin typeface="Times New Roman"/>
              </a:rPr>
              <a:t>		Buses	</a:t>
            </a:r>
          </a:p>
          <a:p>
            <a:pPr>
              <a:buNone/>
            </a:pPr>
            <a:r>
              <a:rPr lang="en-GB" sz="1000" dirty="0" smtClean="0">
                <a:solidFill>
                  <a:srgbClr val="000000"/>
                </a:solidFill>
                <a:latin typeface="Times New Roman"/>
              </a:rPr>
              <a:t>		Passenger cars	</a:t>
            </a:r>
          </a:p>
          <a:p>
            <a:pPr>
              <a:buNone/>
            </a:pPr>
            <a:r>
              <a:rPr lang="en-GB" sz="1000" dirty="0" smtClean="0">
                <a:solidFill>
                  <a:srgbClr val="000000"/>
                </a:solidFill>
                <a:latin typeface="Times New Roman"/>
              </a:rPr>
              <a:t>		HGVs	</a:t>
            </a:r>
          </a:p>
          <a:p>
            <a:pPr>
              <a:buNone/>
            </a:pPr>
            <a:r>
              <a:rPr lang="en-GB" sz="1000" dirty="0" smtClean="0">
                <a:solidFill>
                  <a:srgbClr val="000000"/>
                </a:solidFill>
                <a:latin typeface="Times New Roman"/>
              </a:rPr>
              <a:t>		Light duty vehicles	</a:t>
            </a:r>
          </a:p>
          <a:p>
            <a:pPr>
              <a:buNone/>
            </a:pPr>
            <a:r>
              <a:rPr lang="en-GB" sz="1000" dirty="0" smtClean="0">
                <a:solidFill>
                  <a:srgbClr val="000000"/>
                </a:solidFill>
                <a:latin typeface="Times New Roman"/>
              </a:rPr>
              <a:t>		Mopeds &amp; motorcycles	</a:t>
            </a:r>
          </a:p>
          <a:p>
            <a:pPr>
              <a:buNone/>
            </a:pPr>
            <a:r>
              <a:rPr lang="en-GB" sz="1000" dirty="0" smtClean="0">
                <a:solidFill>
                  <a:srgbClr val="000000"/>
                </a:solidFill>
                <a:latin typeface="Times New Roman"/>
              </a:rPr>
              <a:t>		Other mobile sources and machinery	</a:t>
            </a:r>
          </a:p>
          <a:p>
            <a:pPr>
              <a:buNone/>
            </a:pPr>
            <a:r>
              <a:rPr lang="en-GB" sz="1000" dirty="0" smtClean="0">
                <a:solidFill>
                  <a:srgbClr val="000000"/>
                </a:solidFill>
                <a:latin typeface="Times New Roman"/>
              </a:rPr>
              <a:t>		Off-road vehicles and other machinery	</a:t>
            </a:r>
          </a:p>
          <a:p>
            <a:pPr>
              <a:buNone/>
            </a:pPr>
            <a:r>
              <a:rPr lang="en-GB" sz="1000" dirty="0" smtClean="0">
                <a:solidFill>
                  <a:srgbClr val="000000"/>
                </a:solidFill>
                <a:latin typeface="Times New Roman"/>
              </a:rPr>
              <a:t>		Stationary	</a:t>
            </a:r>
          </a:p>
        </p:txBody>
      </p:sp>
      <p:sp>
        <p:nvSpPr>
          <p:cNvPr id="4" name="Slide Number Placeholder 3"/>
          <p:cNvSpPr>
            <a:spLocks noGrp="1"/>
          </p:cNvSpPr>
          <p:nvPr>
            <p:ph type="sldNum" sz="quarter" idx="12"/>
          </p:nvPr>
        </p:nvSpPr>
        <p:spPr/>
        <p:txBody>
          <a:bodyPr/>
          <a:lstStyle/>
          <a:p>
            <a:fld id="{70E2A97C-DA7A-459D-BEB2-C467076B0435}"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CO2 Emission components </a:t>
            </a:r>
            <a:r>
              <a:rPr lang="en-GB" dirty="0" smtClean="0"/>
              <a:t>– supply sectors</a:t>
            </a:r>
            <a:endParaRPr lang="en-GB" dirty="0"/>
          </a:p>
        </p:txBody>
      </p:sp>
      <p:sp>
        <p:nvSpPr>
          <p:cNvPr id="3" name="Content Placeholder 2"/>
          <p:cNvSpPr>
            <a:spLocks noGrp="1"/>
          </p:cNvSpPr>
          <p:nvPr>
            <p:ph idx="1"/>
          </p:nvPr>
        </p:nvSpPr>
        <p:spPr>
          <a:xfrm>
            <a:off x="428596" y="1303341"/>
            <a:ext cx="8229600" cy="4697427"/>
          </a:xfrm>
        </p:spPr>
        <p:txBody>
          <a:bodyPr/>
          <a:lstStyle/>
          <a:p>
            <a:pPr>
              <a:buNone/>
            </a:pPr>
            <a:r>
              <a:rPr lang="en-GB" sz="1200" b="1" dirty="0" smtClean="0">
                <a:solidFill>
                  <a:srgbClr val="000000"/>
                </a:solidFill>
                <a:latin typeface="Times New Roman"/>
              </a:rPr>
              <a:t>Supply</a:t>
            </a:r>
            <a:r>
              <a:rPr lang="en-GB" sz="1200" b="1" dirty="0" smtClean="0">
                <a:solidFill>
                  <a:srgbClr val="000000"/>
                </a:solidFill>
                <a:latin typeface="Times New Roman"/>
              </a:rPr>
              <a:t>		Petroleum refining	</a:t>
            </a:r>
          </a:p>
          <a:p>
            <a:pPr>
              <a:buNone/>
            </a:pPr>
            <a:r>
              <a:rPr lang="en-GB" sz="1200" b="1" dirty="0" smtClean="0">
                <a:solidFill>
                  <a:srgbClr val="000000"/>
                </a:solidFill>
                <a:latin typeface="Times New Roman"/>
              </a:rPr>
              <a:t>		Manufacture of solid fuels and other energy industries	</a:t>
            </a:r>
          </a:p>
          <a:p>
            <a:pPr>
              <a:buNone/>
            </a:pPr>
            <a:r>
              <a:rPr lang="en-GB" sz="1200" dirty="0" smtClean="0">
                <a:solidFill>
                  <a:srgbClr val="000000"/>
                </a:solidFill>
              </a:rPr>
              <a:t>		</a:t>
            </a:r>
            <a:r>
              <a:rPr lang="en-GB" sz="1200" dirty="0" smtClean="0">
                <a:solidFill>
                  <a:srgbClr val="000000"/>
                </a:solidFill>
                <a:latin typeface="Times New Roman"/>
              </a:rPr>
              <a:t>Exploration production, transport	</a:t>
            </a:r>
          </a:p>
          <a:p>
            <a:pPr>
              <a:buNone/>
            </a:pPr>
            <a:r>
              <a:rPr lang="en-GB" sz="1200" dirty="0" smtClean="0">
                <a:solidFill>
                  <a:srgbClr val="000000"/>
                </a:solidFill>
                <a:latin typeface="Times New Roman"/>
              </a:rPr>
              <a:t>		Solid fuel transformation	</a:t>
            </a:r>
          </a:p>
          <a:p>
            <a:pPr>
              <a:buNone/>
            </a:pPr>
            <a:r>
              <a:rPr lang="en-GB" sz="1200" dirty="0" smtClean="0">
                <a:solidFill>
                  <a:srgbClr val="000000"/>
                </a:solidFill>
                <a:latin typeface="Times New Roman"/>
              </a:rPr>
              <a:t>		Venting and flaring	</a:t>
            </a:r>
          </a:p>
          <a:p>
            <a:pPr>
              <a:buNone/>
            </a:pPr>
            <a:r>
              <a:rPr lang="en-GB" sz="1200" b="1" dirty="0" smtClean="0">
                <a:solidFill>
                  <a:srgbClr val="000000"/>
                </a:solidFill>
                <a:latin typeface="Times New Roman"/>
              </a:rPr>
              <a:t>Misc		Landfill	</a:t>
            </a:r>
          </a:p>
          <a:p>
            <a:pPr>
              <a:buNone/>
            </a:pPr>
            <a:r>
              <a:rPr lang="en-GB" sz="1200" dirty="0" smtClean="0">
                <a:solidFill>
                  <a:srgbClr val="000000"/>
                </a:solidFill>
                <a:latin typeface="Times New Roman"/>
              </a:rPr>
              <a:t>		Waste incineration	</a:t>
            </a:r>
          </a:p>
          <a:p>
            <a:pPr>
              <a:buNone/>
            </a:pPr>
            <a:r>
              <a:rPr lang="en-GB" sz="1200" dirty="0" smtClean="0">
                <a:solidFill>
                  <a:srgbClr val="000000"/>
                </a:solidFill>
              </a:rPr>
              <a:t>		</a:t>
            </a:r>
            <a:r>
              <a:rPr lang="en-GB" sz="1200" dirty="0" smtClean="0">
                <a:solidFill>
                  <a:srgbClr val="000000"/>
                </a:solidFill>
                <a:latin typeface="Times New Roman"/>
              </a:rPr>
              <a:t>Forest and grassland conversion	</a:t>
            </a:r>
          </a:p>
          <a:p>
            <a:pPr>
              <a:buNone/>
            </a:pPr>
            <a:r>
              <a:rPr lang="en-GB" sz="1200" dirty="0" smtClean="0">
                <a:solidFill>
                  <a:srgbClr val="000000"/>
                </a:solidFill>
                <a:latin typeface="Times New Roman"/>
              </a:rPr>
              <a:t>		Direct Soil Emission	</a:t>
            </a:r>
          </a:p>
        </p:txBody>
      </p:sp>
      <p:sp>
        <p:nvSpPr>
          <p:cNvPr id="4" name="Slide Number Placeholder 3"/>
          <p:cNvSpPr>
            <a:spLocks noGrp="1"/>
          </p:cNvSpPr>
          <p:nvPr>
            <p:ph type="sldNum" sz="quarter" idx="12"/>
          </p:nvPr>
        </p:nvSpPr>
        <p:spPr/>
        <p:txBody>
          <a:bodyPr/>
          <a:lstStyle/>
          <a:p>
            <a:fld id="{70E2A97C-DA7A-459D-BEB2-C467076B0435}"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Assumptions</a:t>
            </a:r>
            <a:endParaRPr lang="en-GB" dirty="0"/>
          </a:p>
        </p:txBody>
      </p:sp>
      <p:sp>
        <p:nvSpPr>
          <p:cNvPr id="3" name="Content Placeholder 2"/>
          <p:cNvSpPr>
            <a:spLocks noGrp="1"/>
          </p:cNvSpPr>
          <p:nvPr>
            <p:ph idx="1"/>
          </p:nvPr>
        </p:nvSpPr>
        <p:spPr>
          <a:xfrm>
            <a:off x="428596" y="1303341"/>
            <a:ext cx="8229600" cy="4697427"/>
          </a:xfrm>
        </p:spPr>
        <p:txBody>
          <a:bodyPr/>
          <a:lstStyle/>
          <a:p>
            <a:pPr>
              <a:buNone/>
            </a:pPr>
            <a:r>
              <a:rPr lang="en-GB" sz="1200" b="1" dirty="0" smtClean="0">
                <a:solidFill>
                  <a:srgbClr val="000000"/>
                </a:solidFill>
              </a:rPr>
              <a:t>For each component of emission, the model  applies user supplied assumptions about basic growth in activity; and emission reduction measures – behavioural, demand management, efficiency and fuel switching – each of which has maximum reduction and rates of introduction  which gives an emission index for each growth and measure. </a:t>
            </a:r>
          </a:p>
          <a:p>
            <a:pPr>
              <a:buNone/>
            </a:pPr>
            <a:endParaRPr lang="en-GB" sz="1200" b="1" dirty="0" smtClean="0">
              <a:solidFill>
                <a:srgbClr val="000000"/>
              </a:solidFill>
            </a:endParaRPr>
          </a:p>
          <a:p>
            <a:pPr>
              <a:buNone/>
            </a:pPr>
            <a:r>
              <a:rPr lang="en-GB" sz="1000" b="1" dirty="0" smtClean="0">
                <a:solidFill>
                  <a:srgbClr val="000000"/>
                </a:solidFill>
              </a:rPr>
              <a:t>Growth</a:t>
            </a:r>
            <a:r>
              <a:rPr lang="en-GB" sz="1000" b="1" dirty="0" smtClean="0">
                <a:solidFill>
                  <a:srgbClr val="000000"/>
                </a:solidFill>
              </a:rPr>
              <a:t>	%/a	</a:t>
            </a:r>
          </a:p>
          <a:p>
            <a:pPr>
              <a:buNone/>
            </a:pPr>
            <a:r>
              <a:rPr lang="en-GB" sz="1000" b="1" dirty="0" smtClean="0">
                <a:solidFill>
                  <a:srgbClr val="000000"/>
                </a:solidFill>
              </a:rPr>
              <a:t>	Index 2050	</a:t>
            </a:r>
          </a:p>
          <a:p>
            <a:pPr>
              <a:buNone/>
            </a:pPr>
            <a:r>
              <a:rPr lang="en-GB" sz="1000" b="1" dirty="0" smtClean="0">
                <a:solidFill>
                  <a:srgbClr val="000000"/>
                </a:solidFill>
              </a:rPr>
              <a:t>Behavioural	Measure	</a:t>
            </a:r>
          </a:p>
          <a:p>
            <a:pPr>
              <a:buNone/>
            </a:pPr>
            <a:r>
              <a:rPr lang="en-GB" sz="1000" b="1" dirty="0" smtClean="0">
                <a:solidFill>
                  <a:srgbClr val="000000"/>
                </a:solidFill>
              </a:rPr>
              <a:t>	Reduction (max)	</a:t>
            </a:r>
          </a:p>
          <a:p>
            <a:pPr>
              <a:buNone/>
            </a:pPr>
            <a:r>
              <a:rPr lang="en-GB" sz="1000" b="1" dirty="0" smtClean="0">
                <a:solidFill>
                  <a:srgbClr val="000000"/>
                </a:solidFill>
              </a:rPr>
              <a:t>	Yrs to 100% penetration	</a:t>
            </a:r>
          </a:p>
          <a:p>
            <a:pPr>
              <a:buNone/>
            </a:pPr>
            <a:r>
              <a:rPr lang="en-GB" sz="1000" b="1" dirty="0" smtClean="0">
                <a:solidFill>
                  <a:srgbClr val="000000"/>
                </a:solidFill>
              </a:rPr>
              <a:t>	Index 2050	</a:t>
            </a:r>
          </a:p>
          <a:p>
            <a:pPr>
              <a:buNone/>
            </a:pPr>
            <a:r>
              <a:rPr lang="en-GB" sz="1000" b="1" dirty="0" smtClean="0">
                <a:solidFill>
                  <a:srgbClr val="000000"/>
                </a:solidFill>
              </a:rPr>
              <a:t>Behavioural	Measure	</a:t>
            </a:r>
          </a:p>
          <a:p>
            <a:pPr>
              <a:buNone/>
            </a:pPr>
            <a:r>
              <a:rPr lang="en-GB" sz="1000" b="1" dirty="0" smtClean="0">
                <a:solidFill>
                  <a:srgbClr val="000000"/>
                </a:solidFill>
              </a:rPr>
              <a:t>	Reduction (max)	</a:t>
            </a:r>
          </a:p>
          <a:p>
            <a:pPr>
              <a:buNone/>
            </a:pPr>
            <a:r>
              <a:rPr lang="en-GB" sz="1000" b="1" dirty="0" smtClean="0">
                <a:solidFill>
                  <a:srgbClr val="000000"/>
                </a:solidFill>
              </a:rPr>
              <a:t>	Yrs to 100% penetration	</a:t>
            </a:r>
          </a:p>
          <a:p>
            <a:pPr>
              <a:buNone/>
            </a:pPr>
            <a:r>
              <a:rPr lang="en-GB" sz="1000" b="1" dirty="0" smtClean="0">
                <a:solidFill>
                  <a:srgbClr val="000000"/>
                </a:solidFill>
              </a:rPr>
              <a:t>	Index 2050	</a:t>
            </a:r>
          </a:p>
          <a:p>
            <a:pPr>
              <a:buNone/>
            </a:pPr>
            <a:r>
              <a:rPr lang="en-GB" sz="1000" b="1" dirty="0" smtClean="0">
                <a:solidFill>
                  <a:srgbClr val="000000"/>
                </a:solidFill>
              </a:rPr>
              <a:t>Demand management	Measure	</a:t>
            </a:r>
          </a:p>
          <a:p>
            <a:pPr>
              <a:buNone/>
            </a:pPr>
            <a:r>
              <a:rPr lang="en-GB" sz="1000" b="1" dirty="0" smtClean="0">
                <a:solidFill>
                  <a:srgbClr val="000000"/>
                </a:solidFill>
              </a:rPr>
              <a:t>	Reduction (max)	</a:t>
            </a:r>
          </a:p>
          <a:p>
            <a:pPr>
              <a:buNone/>
            </a:pPr>
            <a:r>
              <a:rPr lang="en-GB" sz="1000" b="1" dirty="0" smtClean="0">
                <a:solidFill>
                  <a:srgbClr val="000000"/>
                </a:solidFill>
              </a:rPr>
              <a:t>	Yrs to 100% penetration	</a:t>
            </a:r>
          </a:p>
          <a:p>
            <a:pPr>
              <a:buNone/>
            </a:pPr>
            <a:r>
              <a:rPr lang="en-GB" sz="1000" b="1" dirty="0" smtClean="0">
                <a:solidFill>
                  <a:srgbClr val="000000"/>
                </a:solidFill>
              </a:rPr>
              <a:t>	Index 2050	</a:t>
            </a:r>
          </a:p>
          <a:p>
            <a:pPr>
              <a:buNone/>
            </a:pPr>
            <a:r>
              <a:rPr lang="en-GB" sz="1000" b="1" dirty="0" smtClean="0">
                <a:solidFill>
                  <a:srgbClr val="000000"/>
                </a:solidFill>
              </a:rPr>
              <a:t>Efficiency	Measure	</a:t>
            </a:r>
          </a:p>
          <a:p>
            <a:pPr>
              <a:buNone/>
            </a:pPr>
            <a:r>
              <a:rPr lang="en-GB" sz="1000" b="1" dirty="0" smtClean="0">
                <a:solidFill>
                  <a:srgbClr val="000000"/>
                </a:solidFill>
              </a:rPr>
              <a:t>	Reduction (max)	</a:t>
            </a:r>
          </a:p>
          <a:p>
            <a:pPr>
              <a:buNone/>
            </a:pPr>
            <a:r>
              <a:rPr lang="en-GB" sz="1000" b="1" dirty="0" smtClean="0">
                <a:solidFill>
                  <a:srgbClr val="000000"/>
                </a:solidFill>
              </a:rPr>
              <a:t>	Yrs to 100% penetration	</a:t>
            </a:r>
          </a:p>
          <a:p>
            <a:pPr>
              <a:buNone/>
            </a:pPr>
            <a:r>
              <a:rPr lang="en-GB" sz="1000" b="1" dirty="0" smtClean="0">
                <a:solidFill>
                  <a:srgbClr val="000000"/>
                </a:solidFill>
              </a:rPr>
              <a:t>	Index 2050	</a:t>
            </a:r>
          </a:p>
          <a:p>
            <a:pPr>
              <a:buNone/>
            </a:pPr>
            <a:r>
              <a:rPr lang="en-GB" sz="1000" b="1" dirty="0" smtClean="0">
                <a:solidFill>
                  <a:srgbClr val="000000"/>
                </a:solidFill>
              </a:rPr>
              <a:t>Fuel switch	Measure	</a:t>
            </a:r>
          </a:p>
          <a:p>
            <a:pPr>
              <a:buNone/>
            </a:pPr>
            <a:r>
              <a:rPr lang="en-GB" sz="1000" dirty="0" smtClean="0">
                <a:solidFill>
                  <a:srgbClr val="000000"/>
                </a:solidFill>
              </a:rPr>
              <a:t>	Reduction (max)	</a:t>
            </a:r>
          </a:p>
          <a:p>
            <a:pPr>
              <a:buNone/>
            </a:pPr>
            <a:r>
              <a:rPr lang="en-GB" sz="1000" dirty="0" smtClean="0">
                <a:solidFill>
                  <a:srgbClr val="000000"/>
                </a:solidFill>
              </a:rPr>
              <a:t>	Yrs to 100% penetration	</a:t>
            </a:r>
          </a:p>
          <a:p>
            <a:pPr>
              <a:buNone/>
            </a:pPr>
            <a:r>
              <a:rPr lang="en-GB" sz="1000" dirty="0" smtClean="0">
                <a:solidFill>
                  <a:srgbClr val="000000"/>
                </a:solidFill>
              </a:rPr>
              <a:t>	Index 2050	</a:t>
            </a:r>
          </a:p>
          <a:p>
            <a:pPr>
              <a:buNone/>
            </a:pPr>
            <a:endParaRPr lang="en-GB" sz="1200" dirty="0"/>
          </a:p>
        </p:txBody>
      </p:sp>
      <p:sp>
        <p:nvSpPr>
          <p:cNvPr id="4" name="Slide Number Placeholder 3"/>
          <p:cNvSpPr>
            <a:spLocks noGrp="1"/>
          </p:cNvSpPr>
          <p:nvPr>
            <p:ph type="sldNum" sz="quarter" idx="12"/>
          </p:nvPr>
        </p:nvSpPr>
        <p:spPr/>
        <p:txBody>
          <a:bodyPr/>
          <a:lstStyle/>
          <a:p>
            <a:fld id="{70E2A97C-DA7A-459D-BEB2-C467076B0435}"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a:t>
            </a:r>
            <a:endParaRPr lang="en-GB" dirty="0"/>
          </a:p>
        </p:txBody>
      </p:sp>
      <p:sp>
        <p:nvSpPr>
          <p:cNvPr id="3" name="Content Placeholder 2"/>
          <p:cNvSpPr>
            <a:spLocks noGrp="1"/>
          </p:cNvSpPr>
          <p:nvPr>
            <p:ph idx="1"/>
          </p:nvPr>
        </p:nvSpPr>
        <p:spPr>
          <a:xfrm>
            <a:off x="428596" y="1303341"/>
            <a:ext cx="8229600" cy="4697427"/>
          </a:xfrm>
        </p:spPr>
        <p:txBody>
          <a:bodyPr/>
          <a:lstStyle/>
          <a:p>
            <a:pPr>
              <a:buNone/>
            </a:pPr>
            <a:r>
              <a:rPr lang="en-GB" sz="1200" b="1" dirty="0" smtClean="0">
                <a:solidFill>
                  <a:srgbClr val="000000"/>
                </a:solidFill>
              </a:rPr>
              <a:t>For each component of emission, the model  applies a basic growth in activity; and emission reduction measures – behavioural, demand management, efficiency and fuel switching – each of which has maximum reduction and rates of introduction  which gives an emission index for each growth and measure. </a:t>
            </a:r>
          </a:p>
          <a:p>
            <a:pPr>
              <a:buNone/>
            </a:pPr>
            <a:endParaRPr lang="en-GB" sz="1200" b="1" dirty="0" smtClean="0">
              <a:solidFill>
                <a:srgbClr val="000000"/>
              </a:solidFill>
            </a:endParaRPr>
          </a:p>
          <a:p>
            <a:pPr>
              <a:buNone/>
            </a:pPr>
            <a:r>
              <a:rPr lang="en-GB" sz="1200" b="1" dirty="0" smtClean="0">
                <a:solidFill>
                  <a:srgbClr val="000000"/>
                </a:solidFill>
              </a:rPr>
              <a:t>A scenario comprises different assumptions about the growth and measures.</a:t>
            </a:r>
          </a:p>
          <a:p>
            <a:pPr>
              <a:buNone/>
            </a:pPr>
            <a:endParaRPr lang="en-GB" sz="1200" b="1" dirty="0" smtClean="0">
              <a:solidFill>
                <a:srgbClr val="000000"/>
              </a:solidFill>
            </a:endParaRPr>
          </a:p>
          <a:p>
            <a:pPr>
              <a:buNone/>
            </a:pPr>
            <a:r>
              <a:rPr lang="en-GB" sz="1200" b="1" dirty="0" smtClean="0">
                <a:solidFill>
                  <a:srgbClr val="000000"/>
                </a:solidFill>
              </a:rPr>
              <a:t>The model simply calculates the total emission change by multiplying </a:t>
            </a:r>
            <a:r>
              <a:rPr lang="en-GB" sz="1200" b="1" dirty="0" smtClean="0">
                <a:solidFill>
                  <a:srgbClr val="000000"/>
                </a:solidFill>
              </a:rPr>
              <a:t>the indices arising from the assumptions. </a:t>
            </a:r>
            <a:endParaRPr lang="en-GB" sz="1200" b="1" dirty="0" smtClean="0">
              <a:solidFill>
                <a:srgbClr val="000000"/>
              </a:solidFill>
            </a:endParaRPr>
          </a:p>
          <a:p>
            <a:pPr>
              <a:buNone/>
            </a:pPr>
            <a:endParaRPr lang="en-GB" sz="1200" b="1" dirty="0" smtClean="0">
              <a:solidFill>
                <a:srgbClr val="000000"/>
              </a:solidFill>
            </a:endParaRPr>
          </a:p>
          <a:p>
            <a:pPr>
              <a:buNone/>
            </a:pPr>
            <a:r>
              <a:rPr lang="en-GB" sz="1200" b="1" dirty="0" smtClean="0">
                <a:solidFill>
                  <a:srgbClr val="000000"/>
                </a:solidFill>
              </a:rPr>
              <a:t>The model outputs CO2 emissions for surface activities and CO2 </a:t>
            </a:r>
            <a:r>
              <a:rPr lang="en-GB" sz="1200" b="1" dirty="0" smtClean="0">
                <a:solidFill>
                  <a:srgbClr val="000000"/>
                </a:solidFill>
              </a:rPr>
              <a:t>equivalent </a:t>
            </a:r>
            <a:r>
              <a:rPr lang="en-GB" sz="1200" b="1" dirty="0" smtClean="0">
                <a:solidFill>
                  <a:srgbClr val="000000"/>
                </a:solidFill>
              </a:rPr>
              <a:t> emissions for aircraft.</a:t>
            </a:r>
          </a:p>
          <a:p>
            <a:pPr>
              <a:buNone/>
            </a:pPr>
            <a:endParaRPr lang="en-GB" sz="1200" b="1" dirty="0" smtClean="0">
              <a:solidFill>
                <a:srgbClr val="000000"/>
              </a:solidFill>
            </a:endParaRPr>
          </a:p>
          <a:p>
            <a:pPr>
              <a:buNone/>
            </a:pPr>
            <a:r>
              <a:rPr lang="en-GB" sz="1200" b="1" dirty="0" smtClean="0">
                <a:solidFill>
                  <a:srgbClr val="000000"/>
                </a:solidFill>
              </a:rPr>
              <a:t>Emissions are output annually to indicate whether targets for particular years might be met.</a:t>
            </a:r>
          </a:p>
          <a:p>
            <a:pPr>
              <a:buNone/>
            </a:pPr>
            <a:endParaRPr lang="en-GB" sz="1200" b="1" dirty="0" smtClean="0">
              <a:solidFill>
                <a:srgbClr val="000000"/>
              </a:solidFill>
            </a:endParaRPr>
          </a:p>
          <a:p>
            <a:pPr>
              <a:buNone/>
            </a:pPr>
            <a:r>
              <a:rPr lang="en-GB" sz="1200" b="1" dirty="0" smtClean="0">
                <a:solidFill>
                  <a:srgbClr val="000000"/>
                </a:solidFill>
              </a:rPr>
              <a:t>Emission integrated over the future period to 2050 are output. Climate change and its impacts are determined by the integrated effect of greenhouse gases over a period.</a:t>
            </a:r>
          </a:p>
          <a:p>
            <a:pPr>
              <a:buNone/>
            </a:pPr>
            <a:endParaRPr lang="en-GB" sz="1200" b="1" dirty="0" smtClean="0">
              <a:solidFill>
                <a:srgbClr val="000000"/>
              </a:solidFill>
            </a:endParaRPr>
          </a:p>
          <a:p>
            <a:pPr>
              <a:buNone/>
            </a:pPr>
            <a:endParaRPr lang="en-GB" sz="1200" b="1" dirty="0" smtClean="0">
              <a:solidFill>
                <a:srgbClr val="000000"/>
              </a:solidFill>
            </a:endParaRPr>
          </a:p>
          <a:p>
            <a:pPr>
              <a:buNone/>
            </a:pPr>
            <a:endParaRPr lang="en-GB" sz="1200" b="1" dirty="0" smtClean="0">
              <a:solidFill>
                <a:srgbClr val="000000"/>
              </a:solidFill>
            </a:endParaRPr>
          </a:p>
          <a:p>
            <a:pPr>
              <a:buNone/>
            </a:pPr>
            <a:endParaRPr lang="en-GB" sz="1200" b="1" dirty="0" smtClean="0">
              <a:solidFill>
                <a:srgbClr val="000000"/>
              </a:solidFill>
            </a:endParaRPr>
          </a:p>
          <a:p>
            <a:pPr>
              <a:buNone/>
            </a:pPr>
            <a:endParaRPr lang="en-GB" sz="1200" b="1" dirty="0" smtClean="0">
              <a:solidFill>
                <a:srgbClr val="000000"/>
              </a:solidFill>
            </a:endParaRPr>
          </a:p>
        </p:txBody>
      </p:sp>
      <p:sp>
        <p:nvSpPr>
          <p:cNvPr id="4" name="Slide Number Placeholder 3"/>
          <p:cNvSpPr>
            <a:spLocks noGrp="1"/>
          </p:cNvSpPr>
          <p:nvPr>
            <p:ph type="sldNum" sz="quarter" idx="12"/>
          </p:nvPr>
        </p:nvSpPr>
        <p:spPr/>
        <p:txBody>
          <a:bodyPr/>
          <a:lstStyle/>
          <a:p>
            <a:fld id="{70E2A97C-DA7A-459D-BEB2-C467076B0435}"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Toy CO2 model output - a</a:t>
            </a:r>
            <a:r>
              <a:rPr lang="en-GB" dirty="0" smtClean="0">
                <a:solidFill>
                  <a:srgbClr val="000000"/>
                </a:solidFill>
              </a:rPr>
              <a:t>nnual </a:t>
            </a:r>
            <a:r>
              <a:rPr lang="en-GB" dirty="0" smtClean="0">
                <a:solidFill>
                  <a:srgbClr val="000000"/>
                </a:solidFill>
              </a:rPr>
              <a:t>emissions</a:t>
            </a:r>
            <a:br>
              <a:rPr lang="en-GB" dirty="0" smtClean="0">
                <a:solidFill>
                  <a:srgbClr val="000000"/>
                </a:solidFill>
              </a:rPr>
            </a:br>
            <a:endParaRPr lang="en-GB" dirty="0"/>
          </a:p>
        </p:txBody>
      </p:sp>
      <p:sp>
        <p:nvSpPr>
          <p:cNvPr id="3" name="Content Placeholder 2"/>
          <p:cNvSpPr>
            <a:spLocks noGrp="1"/>
          </p:cNvSpPr>
          <p:nvPr>
            <p:ph idx="1"/>
          </p:nvPr>
        </p:nvSpPr>
        <p:spPr>
          <a:xfrm>
            <a:off x="428596" y="1303341"/>
            <a:ext cx="8229600" cy="4697427"/>
          </a:xfrm>
        </p:spPr>
        <p:txBody>
          <a:bodyPr/>
          <a:lstStyle/>
          <a:p>
            <a:pPr>
              <a:buNone/>
            </a:pPr>
            <a:r>
              <a:rPr lang="en-GB" sz="1200" b="1" dirty="0" smtClean="0">
                <a:solidFill>
                  <a:srgbClr val="000000"/>
                </a:solidFill>
              </a:rPr>
              <a:t>Notice which sectors dominate, and how the rate of emissions reductions depends on how fast measures are introduced, and how when fully implemented, emissions may grow again because of increases in social and economic activity.</a:t>
            </a:r>
          </a:p>
        </p:txBody>
      </p:sp>
      <p:sp>
        <p:nvSpPr>
          <p:cNvPr id="4" name="Slide Number Placeholder 3"/>
          <p:cNvSpPr>
            <a:spLocks noGrp="1"/>
          </p:cNvSpPr>
          <p:nvPr>
            <p:ph type="sldNum" sz="quarter" idx="12"/>
          </p:nvPr>
        </p:nvSpPr>
        <p:spPr/>
        <p:txBody>
          <a:bodyPr/>
          <a:lstStyle/>
          <a:p>
            <a:fld id="{70E2A97C-DA7A-459D-BEB2-C467076B0435}" type="slidenum">
              <a:rPr lang="en-GB" smtClean="0"/>
              <a:pPr/>
              <a:t>7</a:t>
            </a:fld>
            <a:endParaRPr lang="en-GB"/>
          </a:p>
        </p:txBody>
      </p:sp>
      <p:pic>
        <p:nvPicPr>
          <p:cNvPr id="1026" name="Picture 2"/>
          <p:cNvPicPr>
            <a:picLocks noChangeAspect="1" noChangeArrowheads="1"/>
          </p:cNvPicPr>
          <p:nvPr/>
        </p:nvPicPr>
        <p:blipFill>
          <a:blip r:embed="rId3" cstate="print"/>
          <a:srcRect/>
          <a:stretch>
            <a:fillRect/>
          </a:stretch>
        </p:blipFill>
        <p:spPr bwMode="auto">
          <a:xfrm>
            <a:off x="1403648" y="1916832"/>
            <a:ext cx="7420744" cy="4691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Toy CO2 model output – cumulative </a:t>
            </a:r>
            <a:r>
              <a:rPr lang="en-GB" dirty="0" smtClean="0">
                <a:solidFill>
                  <a:srgbClr val="000000"/>
                </a:solidFill>
              </a:rPr>
              <a:t>emissions</a:t>
            </a:r>
            <a:r>
              <a:rPr lang="en-GB" dirty="0" smtClean="0">
                <a:solidFill>
                  <a:srgbClr val="000000"/>
                </a:solidFill>
              </a:rPr>
              <a:t/>
            </a:r>
            <a:br>
              <a:rPr lang="en-GB" dirty="0" smtClean="0">
                <a:solidFill>
                  <a:srgbClr val="000000"/>
                </a:solidFill>
              </a:rPr>
            </a:br>
            <a:endParaRPr lang="en-GB" dirty="0"/>
          </a:p>
        </p:txBody>
      </p:sp>
      <p:sp>
        <p:nvSpPr>
          <p:cNvPr id="3" name="Content Placeholder 2"/>
          <p:cNvSpPr>
            <a:spLocks noGrp="1"/>
          </p:cNvSpPr>
          <p:nvPr>
            <p:ph idx="1"/>
          </p:nvPr>
        </p:nvSpPr>
        <p:spPr>
          <a:xfrm>
            <a:off x="428596" y="1303341"/>
            <a:ext cx="3711356" cy="4697427"/>
          </a:xfrm>
        </p:spPr>
        <p:txBody>
          <a:bodyPr/>
          <a:lstStyle/>
          <a:p>
            <a:pPr>
              <a:buNone/>
            </a:pPr>
            <a:r>
              <a:rPr lang="en-GB" sz="1200" b="1" dirty="0" smtClean="0">
                <a:solidFill>
                  <a:srgbClr val="000000"/>
                </a:solidFill>
              </a:rPr>
              <a:t>Global warming is a result of atmospheric GHG concentrations changing the net radiation exchange power P (W/m2) of the world, operating over a period of time, t.</a:t>
            </a:r>
          </a:p>
          <a:p>
            <a:pPr>
              <a:buNone/>
            </a:pPr>
            <a:endParaRPr lang="en-GB" sz="1200" b="1" dirty="0" smtClean="0">
              <a:solidFill>
                <a:srgbClr val="000000"/>
              </a:solidFill>
            </a:endParaRPr>
          </a:p>
          <a:p>
            <a:pPr>
              <a:buNone/>
            </a:pPr>
            <a:r>
              <a:rPr lang="en-GB" sz="1200" b="1" dirty="0" smtClean="0">
                <a:solidFill>
                  <a:srgbClr val="000000"/>
                </a:solidFill>
              </a:rPr>
              <a:t>Total change in world’s energy is: E = </a:t>
            </a:r>
            <a:r>
              <a:rPr lang="en-GB" sz="1200" b="1" dirty="0" err="1" smtClean="0">
                <a:solidFill>
                  <a:srgbClr val="000000"/>
                </a:solidFill>
              </a:rPr>
              <a:t>P.t</a:t>
            </a:r>
            <a:endParaRPr lang="en-GB" sz="1200" b="1" dirty="0" smtClean="0">
              <a:solidFill>
                <a:srgbClr val="000000"/>
              </a:solidFill>
            </a:endParaRPr>
          </a:p>
          <a:p>
            <a:pPr>
              <a:buNone/>
            </a:pPr>
            <a:endParaRPr lang="en-GB" sz="1200" b="1" dirty="0" smtClean="0">
              <a:solidFill>
                <a:srgbClr val="000000"/>
              </a:solidFill>
            </a:endParaRPr>
          </a:p>
          <a:p>
            <a:pPr>
              <a:buNone/>
            </a:pPr>
            <a:r>
              <a:rPr lang="en-GB" sz="1200" b="1" dirty="0" smtClean="0">
                <a:solidFill>
                  <a:srgbClr val="000000"/>
                </a:solidFill>
              </a:rPr>
              <a:t>Given that CO2 remains in the atmosphere for 1-200 years, the total global warming is more or less determined by the total emissions over  the period to 2050 and beyond.</a:t>
            </a:r>
          </a:p>
          <a:p>
            <a:pPr>
              <a:buNone/>
            </a:pPr>
            <a:endParaRPr lang="en-GB" sz="1200" b="1" dirty="0" smtClean="0">
              <a:solidFill>
                <a:srgbClr val="000000"/>
              </a:solidFill>
            </a:endParaRPr>
          </a:p>
          <a:p>
            <a:pPr>
              <a:buNone/>
            </a:pPr>
            <a:r>
              <a:rPr lang="en-GB" sz="1200" b="1" dirty="0" smtClean="0">
                <a:solidFill>
                  <a:srgbClr val="000000"/>
                </a:solidFill>
              </a:rPr>
              <a:t>Furthermore, there is concern that positive feedbacks will lead to further warming (e.g. through methane release and snow melt)</a:t>
            </a:r>
          </a:p>
          <a:p>
            <a:pPr>
              <a:buNone/>
            </a:pPr>
            <a:endParaRPr lang="en-GB" sz="1200" b="1" dirty="0" smtClean="0">
              <a:solidFill>
                <a:srgbClr val="000000"/>
              </a:solidFill>
            </a:endParaRPr>
          </a:p>
          <a:p>
            <a:pPr>
              <a:buNone/>
            </a:pPr>
            <a:r>
              <a:rPr lang="en-GB" sz="1200" b="1" dirty="0" smtClean="0">
                <a:solidFill>
                  <a:srgbClr val="000000"/>
                </a:solidFill>
              </a:rPr>
              <a:t>These considerations means early  emission reductions are of great importance.</a:t>
            </a:r>
          </a:p>
          <a:p>
            <a:pPr>
              <a:buNone/>
            </a:pPr>
            <a:endParaRPr lang="en-GB" sz="1200" b="1" dirty="0" smtClean="0">
              <a:solidFill>
                <a:srgbClr val="000000"/>
              </a:solidFill>
            </a:endParaRPr>
          </a:p>
          <a:p>
            <a:pPr>
              <a:buNone/>
            </a:pPr>
            <a:endParaRPr lang="en-GB" sz="1200" b="1" dirty="0" smtClean="0">
              <a:solidFill>
                <a:srgbClr val="000000"/>
              </a:solidFill>
            </a:endParaRPr>
          </a:p>
        </p:txBody>
      </p:sp>
      <p:sp>
        <p:nvSpPr>
          <p:cNvPr id="4" name="Slide Number Placeholder 3"/>
          <p:cNvSpPr>
            <a:spLocks noGrp="1"/>
          </p:cNvSpPr>
          <p:nvPr>
            <p:ph type="sldNum" sz="quarter" idx="12"/>
          </p:nvPr>
        </p:nvSpPr>
        <p:spPr/>
        <p:txBody>
          <a:bodyPr/>
          <a:lstStyle/>
          <a:p>
            <a:fld id="{70E2A97C-DA7A-459D-BEB2-C467076B0435}" type="slidenum">
              <a:rPr lang="en-GB" smtClean="0"/>
              <a:pPr/>
              <a:t>8</a:t>
            </a:fld>
            <a:endParaRPr lang="en-GB"/>
          </a:p>
        </p:txBody>
      </p:sp>
      <p:pic>
        <p:nvPicPr>
          <p:cNvPr id="2050" name="Picture 2"/>
          <p:cNvPicPr>
            <a:picLocks noChangeAspect="1" noChangeArrowheads="1"/>
          </p:cNvPicPr>
          <p:nvPr/>
        </p:nvPicPr>
        <p:blipFill>
          <a:blip r:embed="rId3" cstate="print"/>
          <a:srcRect/>
          <a:stretch>
            <a:fillRect/>
          </a:stretch>
        </p:blipFill>
        <p:spPr bwMode="auto">
          <a:xfrm>
            <a:off x="4211960" y="3849743"/>
            <a:ext cx="4932040" cy="3008257"/>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4139952" y="1124744"/>
            <a:ext cx="4896544" cy="26642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3" name="Content Placeholder 2"/>
          <p:cNvSpPr>
            <a:spLocks noGrp="1"/>
          </p:cNvSpPr>
          <p:nvPr>
            <p:ph idx="1"/>
          </p:nvPr>
        </p:nvSpPr>
        <p:spPr>
          <a:xfrm>
            <a:off x="395536" y="1052736"/>
            <a:ext cx="8352928" cy="5400600"/>
          </a:xfrm>
        </p:spPr>
        <p:txBody>
          <a:bodyPr/>
          <a:lstStyle/>
          <a:p>
            <a:pPr>
              <a:buNone/>
            </a:pPr>
            <a:r>
              <a:rPr lang="en-GB" sz="1200" b="1" dirty="0" smtClean="0">
                <a:solidFill>
                  <a:srgbClr val="000000"/>
                </a:solidFill>
              </a:rPr>
              <a:t>What effect does including international aviation and shipping emissions have on UK emissions?</a:t>
            </a:r>
          </a:p>
          <a:p>
            <a:pPr>
              <a:buNone/>
            </a:pPr>
            <a:endParaRPr lang="en-GB" sz="1200" b="1" dirty="0" smtClean="0">
              <a:solidFill>
                <a:srgbClr val="000000"/>
              </a:solidFill>
            </a:endParaRPr>
          </a:p>
          <a:p>
            <a:pPr>
              <a:buNone/>
            </a:pPr>
            <a:r>
              <a:rPr lang="en-GB" sz="1200" b="1" dirty="0" smtClean="0">
                <a:solidFill>
                  <a:srgbClr val="000000"/>
                </a:solidFill>
              </a:rPr>
              <a:t>What does the model tell us about reducing UK GHG emissions?</a:t>
            </a:r>
          </a:p>
          <a:p>
            <a:pPr>
              <a:buNone/>
            </a:pPr>
            <a:endParaRPr lang="en-GB" sz="1200" b="1" dirty="0" smtClean="0">
              <a:solidFill>
                <a:srgbClr val="000000"/>
              </a:solidFill>
            </a:endParaRPr>
          </a:p>
          <a:p>
            <a:pPr>
              <a:buNone/>
            </a:pPr>
            <a:r>
              <a:rPr lang="en-GB" sz="1200" b="1" dirty="0" smtClean="0">
                <a:solidFill>
                  <a:srgbClr val="000000"/>
                </a:solidFill>
              </a:rPr>
              <a:t>What are the differences between past and future trends?</a:t>
            </a:r>
          </a:p>
          <a:p>
            <a:pPr>
              <a:buNone/>
            </a:pPr>
            <a:endParaRPr lang="en-GB" sz="1200" b="1" dirty="0" smtClean="0">
              <a:solidFill>
                <a:srgbClr val="000000"/>
              </a:solidFill>
            </a:endParaRPr>
          </a:p>
          <a:p>
            <a:pPr>
              <a:buNone/>
            </a:pPr>
            <a:r>
              <a:rPr lang="en-GB" sz="1200" b="1" dirty="0" smtClean="0">
                <a:solidFill>
                  <a:srgbClr val="000000"/>
                </a:solidFill>
              </a:rPr>
              <a:t>How important are early fast measures?</a:t>
            </a:r>
          </a:p>
          <a:p>
            <a:pPr>
              <a:buNone/>
            </a:pPr>
            <a:endParaRPr lang="en-GB" sz="1200" b="1" dirty="0" smtClean="0">
              <a:solidFill>
                <a:srgbClr val="000000"/>
              </a:solidFill>
            </a:endParaRPr>
          </a:p>
          <a:p>
            <a:pPr>
              <a:buNone/>
            </a:pPr>
            <a:r>
              <a:rPr lang="en-GB" sz="1200" b="1" dirty="0" smtClean="0">
                <a:solidFill>
                  <a:srgbClr val="000000"/>
                </a:solidFill>
              </a:rPr>
              <a:t>What about greenhouse gas emissions other than CO2?</a:t>
            </a:r>
          </a:p>
          <a:p>
            <a:pPr>
              <a:buNone/>
            </a:pPr>
            <a:endParaRPr lang="en-GB" sz="1200" b="1" dirty="0" smtClean="0">
              <a:solidFill>
                <a:srgbClr val="000000"/>
              </a:solidFill>
            </a:endParaRPr>
          </a:p>
          <a:p>
            <a:pPr>
              <a:buNone/>
            </a:pPr>
            <a:r>
              <a:rPr lang="en-GB" sz="1200" b="1" dirty="0" smtClean="0">
                <a:solidFill>
                  <a:srgbClr val="000000"/>
                </a:solidFill>
              </a:rPr>
              <a:t>Where is the model weakest?</a:t>
            </a:r>
          </a:p>
          <a:p>
            <a:pPr>
              <a:buNone/>
            </a:pPr>
            <a:endParaRPr lang="en-GB" sz="1200" b="1" dirty="0" smtClean="0">
              <a:solidFill>
                <a:srgbClr val="000000"/>
              </a:solidFill>
            </a:endParaRPr>
          </a:p>
          <a:p>
            <a:pPr>
              <a:buNone/>
            </a:pPr>
            <a:r>
              <a:rPr lang="en-GB" sz="1200" b="1" dirty="0" smtClean="0">
                <a:solidFill>
                  <a:srgbClr val="000000"/>
                </a:solidFill>
              </a:rPr>
              <a:t>How would you improve the model? Would your improvements remove all significant limitations of the toy model; if not which remain?</a:t>
            </a:r>
          </a:p>
          <a:p>
            <a:pPr>
              <a:buNone/>
            </a:pPr>
            <a:endParaRPr lang="en-GB" sz="1200" b="1" dirty="0" smtClean="0">
              <a:solidFill>
                <a:srgbClr val="000000"/>
              </a:solidFill>
            </a:endParaRPr>
          </a:p>
          <a:p>
            <a:pPr>
              <a:buNone/>
            </a:pPr>
            <a:r>
              <a:rPr lang="en-GB" sz="1200" b="1" dirty="0" smtClean="0">
                <a:solidFill>
                  <a:srgbClr val="000000"/>
                </a:solidFill>
              </a:rPr>
              <a:t>What use are </a:t>
            </a:r>
            <a:r>
              <a:rPr lang="en-GB" sz="1200" b="1" dirty="0" smtClean="0">
                <a:solidFill>
                  <a:srgbClr val="000000"/>
                </a:solidFill>
              </a:rPr>
              <a:t>such models?</a:t>
            </a:r>
          </a:p>
          <a:p>
            <a:pPr>
              <a:buNone/>
            </a:pPr>
            <a:endParaRPr lang="en-GB" sz="1200" b="1" dirty="0" smtClean="0">
              <a:solidFill>
                <a:srgbClr val="000000"/>
              </a:solidFill>
            </a:endParaRPr>
          </a:p>
          <a:p>
            <a:pPr>
              <a:buNone/>
            </a:pPr>
            <a:r>
              <a:rPr lang="en-GB" sz="1200" b="1" dirty="0" smtClean="0">
                <a:solidFill>
                  <a:srgbClr val="000000"/>
                </a:solidFill>
              </a:rPr>
              <a:t>What do you learn from such models?</a:t>
            </a:r>
          </a:p>
          <a:p>
            <a:pPr>
              <a:buNone/>
            </a:pPr>
            <a:endParaRPr lang="en-GB" sz="1200" b="1" dirty="0" smtClean="0">
              <a:solidFill>
                <a:srgbClr val="000000"/>
              </a:solidFill>
            </a:endParaRPr>
          </a:p>
          <a:p>
            <a:pPr>
              <a:buNone/>
            </a:pPr>
            <a:r>
              <a:rPr lang="en-GB" sz="1200" b="1" dirty="0" smtClean="0">
                <a:solidFill>
                  <a:srgbClr val="000000"/>
                </a:solidFill>
              </a:rPr>
              <a:t>Historical data to 2008 rather than 2004 are available here: </a:t>
            </a:r>
            <a:endParaRPr lang="en-GB" sz="1200" b="1" dirty="0" smtClean="0">
              <a:solidFill>
                <a:srgbClr val="000000"/>
              </a:solidFill>
            </a:endParaRPr>
          </a:p>
          <a:p>
            <a:pPr>
              <a:buNone/>
            </a:pPr>
            <a:r>
              <a:rPr lang="en-GB" sz="1200" dirty="0" smtClean="0">
                <a:hlinkClick r:id="rId3"/>
              </a:rPr>
              <a:t>http://</a:t>
            </a:r>
            <a:r>
              <a:rPr lang="en-GB" sz="1200" dirty="0" smtClean="0">
                <a:hlinkClick r:id="rId3"/>
              </a:rPr>
              <a:t>www.decc.gov.uk/en/content/cms/statistics/climate_change/gg_emissions/uk_emissions/2008_final/2008_final.aspx</a:t>
            </a:r>
            <a:endParaRPr lang="en-GB" sz="1200" dirty="0" smtClean="0"/>
          </a:p>
          <a:p>
            <a:pPr>
              <a:buNone/>
            </a:pPr>
            <a:r>
              <a:rPr lang="en-GB" sz="1200" b="1" dirty="0" smtClean="0">
                <a:solidFill>
                  <a:srgbClr val="000000"/>
                </a:solidFill>
              </a:rPr>
              <a:t>What impact would using these have on projections?  Would it make meeting near targets (e.g. For 2020) easier of harder?</a:t>
            </a:r>
          </a:p>
          <a:p>
            <a:pPr>
              <a:buNone/>
            </a:pPr>
            <a:endParaRPr lang="en-GB" sz="1200" b="1" dirty="0" smtClean="0">
              <a:solidFill>
                <a:srgbClr val="000000"/>
              </a:solidFill>
            </a:endParaRPr>
          </a:p>
          <a:p>
            <a:pPr>
              <a:buNone/>
            </a:pPr>
            <a:r>
              <a:rPr lang="en-GB" sz="1200" b="1" dirty="0" smtClean="0">
                <a:solidFill>
                  <a:srgbClr val="000000"/>
                </a:solidFill>
              </a:rPr>
              <a:t>Currently the UK has a target of 80% reduction over the period 1990-2050 ; is this likely to hold or should the reduction be larger? If so, why?</a:t>
            </a:r>
          </a:p>
          <a:p>
            <a:pPr>
              <a:buNone/>
            </a:pPr>
            <a:endParaRPr lang="en-GB" sz="1200" b="1" dirty="0" smtClean="0">
              <a:solidFill>
                <a:srgbClr val="000000"/>
              </a:solidFill>
            </a:endParaRPr>
          </a:p>
          <a:p>
            <a:pPr>
              <a:buNone/>
            </a:pPr>
            <a:endParaRPr lang="en-GB" sz="1200" b="1" dirty="0" smtClean="0">
              <a:solidFill>
                <a:srgbClr val="000000"/>
              </a:solidFill>
            </a:endParaRPr>
          </a:p>
        </p:txBody>
      </p:sp>
      <p:sp>
        <p:nvSpPr>
          <p:cNvPr id="4" name="Slide Number Placeholder 3"/>
          <p:cNvSpPr>
            <a:spLocks noGrp="1"/>
          </p:cNvSpPr>
          <p:nvPr>
            <p:ph type="sldNum" sz="quarter" idx="12"/>
          </p:nvPr>
        </p:nvSpPr>
        <p:spPr/>
        <p:txBody>
          <a:bodyPr/>
          <a:lstStyle/>
          <a:p>
            <a:fld id="{70E2A97C-DA7A-459D-BEB2-C467076B0435}"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ETemplate">
  <a:themeElements>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14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9838</TotalTime>
  <Words>720</Words>
  <Application>Microsoft Office PowerPoint</Application>
  <PresentationFormat>On-screen Show (4:3)</PresentationFormat>
  <Paragraphs>190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SEETemplate</vt:lpstr>
      <vt:lpstr> A Toy CO2 Model of the UK – a model for learning            </vt:lpstr>
      <vt:lpstr>Description</vt:lpstr>
      <vt:lpstr>CO2 Emission components – demand sectors</vt:lpstr>
      <vt:lpstr>CO2 Emission components – supply sectors</vt:lpstr>
      <vt:lpstr>Assumptions</vt:lpstr>
      <vt:lpstr>Model</vt:lpstr>
      <vt:lpstr>Toy CO2 model output - annual emissions </vt:lpstr>
      <vt:lpstr>Toy CO2 model output – cumulative emissions </vt:lpstr>
      <vt:lpstr>Questions</vt:lpstr>
      <vt:lpstr>References: Barrett </vt:lpstr>
    </vt:vector>
  </TitlesOfParts>
  <Company>UCL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Modelling  Society Energy Environment systems modelling</dc:title>
  <dc:creator>Andy Stone</dc:creator>
  <cp:lastModifiedBy>HOME</cp:lastModifiedBy>
  <cp:revision>40</cp:revision>
  <dcterms:created xsi:type="dcterms:W3CDTF">2010-01-18T15:35:58Z</dcterms:created>
  <dcterms:modified xsi:type="dcterms:W3CDTF">2010-10-25T16:06:31Z</dcterms:modified>
</cp:coreProperties>
</file>